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8" r:id="rId1"/>
  </p:sldMasterIdLst>
  <p:sldIdLst>
    <p:sldId id="256" r:id="rId2"/>
    <p:sldId id="257" r:id="rId3"/>
    <p:sldId id="258" r:id="rId4"/>
    <p:sldId id="259" r:id="rId5"/>
    <p:sldId id="260" r:id="rId6"/>
    <p:sldId id="261" r:id="rId7"/>
    <p:sldId id="267" r:id="rId8"/>
    <p:sldId id="274" r:id="rId9"/>
    <p:sldId id="276" r:id="rId10"/>
    <p:sldId id="277" r:id="rId11"/>
    <p:sldId id="278" r:id="rId12"/>
    <p:sldId id="262" r:id="rId13"/>
    <p:sldId id="268" r:id="rId14"/>
    <p:sldId id="271" r:id="rId15"/>
    <p:sldId id="270" r:id="rId16"/>
    <p:sldId id="263" r:id="rId17"/>
    <p:sldId id="264" r:id="rId18"/>
    <p:sldId id="272" r:id="rId19"/>
    <p:sldId id="26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AD4"/>
    <a:srgbClr val="E9E7E4"/>
    <a:srgbClr val="ECEA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1" autoAdjust="0"/>
    <p:restoredTop sz="94660"/>
  </p:normalViewPr>
  <p:slideViewPr>
    <p:cSldViewPr snapToGrid="0">
      <p:cViewPr varScale="1">
        <p:scale>
          <a:sx n="109" d="100"/>
          <a:sy n="109" d="100"/>
        </p:scale>
        <p:origin x="643" y="10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梁耀尹" userId="c097a2887792feb0" providerId="LiveId" clId="{CD5CFB68-E4D6-4445-A483-218A002E5C13}"/>
    <pc:docChg chg="undo custSel addSld modSld">
      <pc:chgData name="梁耀尹" userId="c097a2887792feb0" providerId="LiveId" clId="{CD5CFB68-E4D6-4445-A483-218A002E5C13}" dt="2018-04-03T10:48:39.548" v="881" actId="20577"/>
      <pc:docMkLst>
        <pc:docMk/>
      </pc:docMkLst>
      <pc:sldChg chg="modSp">
        <pc:chgData name="梁耀尹" userId="c097a2887792feb0" providerId="LiveId" clId="{CD5CFB68-E4D6-4445-A483-218A002E5C13}" dt="2018-04-03T10:29:34.977" v="39" actId="403"/>
        <pc:sldMkLst>
          <pc:docMk/>
          <pc:sldMk cId="1129278656" sldId="258"/>
        </pc:sldMkLst>
        <pc:spChg chg="mod">
          <ac:chgData name="梁耀尹" userId="c097a2887792feb0" providerId="LiveId" clId="{CD5CFB68-E4D6-4445-A483-218A002E5C13}" dt="2018-04-03T10:29:34.977" v="39" actId="403"/>
          <ac:spMkLst>
            <pc:docMk/>
            <pc:sldMk cId="1129278656" sldId="258"/>
            <ac:spMk id="3" creationId="{98EF6092-F65E-406A-A633-B0C03FE0131F}"/>
          </ac:spMkLst>
        </pc:spChg>
      </pc:sldChg>
      <pc:sldChg chg="modSp">
        <pc:chgData name="梁耀尹" userId="c097a2887792feb0" providerId="LiveId" clId="{CD5CFB68-E4D6-4445-A483-218A002E5C13}" dt="2018-04-03T10:29:15.376" v="34" actId="403"/>
        <pc:sldMkLst>
          <pc:docMk/>
          <pc:sldMk cId="468903135" sldId="259"/>
        </pc:sldMkLst>
        <pc:spChg chg="mod">
          <ac:chgData name="梁耀尹" userId="c097a2887792feb0" providerId="LiveId" clId="{CD5CFB68-E4D6-4445-A483-218A002E5C13}" dt="2018-04-03T10:29:15.376" v="34" actId="403"/>
          <ac:spMkLst>
            <pc:docMk/>
            <pc:sldMk cId="468903135" sldId="259"/>
            <ac:spMk id="3" creationId="{F510941F-3CC7-4431-870D-5F116F939695}"/>
          </ac:spMkLst>
        </pc:spChg>
      </pc:sldChg>
      <pc:sldChg chg="modSp">
        <pc:chgData name="梁耀尹" userId="c097a2887792feb0" providerId="LiveId" clId="{CD5CFB68-E4D6-4445-A483-218A002E5C13}" dt="2018-04-03T10:31:03.244" v="61" actId="20577"/>
        <pc:sldMkLst>
          <pc:docMk/>
          <pc:sldMk cId="3997101317" sldId="260"/>
        </pc:sldMkLst>
        <pc:spChg chg="mod">
          <ac:chgData name="梁耀尹" userId="c097a2887792feb0" providerId="LiveId" clId="{CD5CFB68-E4D6-4445-A483-218A002E5C13}" dt="2018-04-03T10:31:03.244" v="61" actId="20577"/>
          <ac:spMkLst>
            <pc:docMk/>
            <pc:sldMk cId="3997101317" sldId="260"/>
            <ac:spMk id="3" creationId="{60CD4250-CBAB-4995-A7B4-166A325E0203}"/>
          </ac:spMkLst>
        </pc:spChg>
      </pc:sldChg>
      <pc:sldChg chg="modSp">
        <pc:chgData name="梁耀尹" userId="c097a2887792feb0" providerId="LiveId" clId="{CD5CFB68-E4D6-4445-A483-218A002E5C13}" dt="2018-04-03T10:47:14.364" v="689" actId="20577"/>
        <pc:sldMkLst>
          <pc:docMk/>
          <pc:sldMk cId="1320757825" sldId="263"/>
        </pc:sldMkLst>
        <pc:spChg chg="mod">
          <ac:chgData name="梁耀尹" userId="c097a2887792feb0" providerId="LiveId" clId="{CD5CFB68-E4D6-4445-A483-218A002E5C13}" dt="2018-04-03T10:47:14.364" v="689" actId="20577"/>
          <ac:spMkLst>
            <pc:docMk/>
            <pc:sldMk cId="1320757825" sldId="263"/>
            <ac:spMk id="3" creationId="{DA3E8F3C-325A-44D5-8FD6-F6E94A1D921D}"/>
          </ac:spMkLst>
        </pc:spChg>
      </pc:sldChg>
      <pc:sldChg chg="modSp add">
        <pc:chgData name="梁耀尹" userId="c097a2887792feb0" providerId="LiveId" clId="{CD5CFB68-E4D6-4445-A483-218A002E5C13}" dt="2018-04-03T10:48:39.548" v="881" actId="20577"/>
        <pc:sldMkLst>
          <pc:docMk/>
          <pc:sldMk cId="1333615250" sldId="272"/>
        </pc:sldMkLst>
        <pc:spChg chg="mod">
          <ac:chgData name="梁耀尹" userId="c097a2887792feb0" providerId="LiveId" clId="{CD5CFB68-E4D6-4445-A483-218A002E5C13}" dt="2018-04-03T10:48:39.548" v="881" actId="20577"/>
          <ac:spMkLst>
            <pc:docMk/>
            <pc:sldMk cId="1333615250" sldId="272"/>
            <ac:spMk id="9" creationId="{A2FBF01B-27F4-481E-B5A7-89D456A27988}"/>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B8D8BB-0129-43E9-A8B0-C442F6CF50EF}" type="datetimeFigureOut">
              <a:rPr lang="en-US" smtClean="0"/>
              <a:t>4/3/2018</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0F77ED32-2103-46EA-A928-E92DF9DEBD1B}"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79385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B8D8BB-0129-43E9-A8B0-C442F6CF50EF}" type="datetimeFigureOut">
              <a:rPr lang="en-US" smtClean="0"/>
              <a:t>4/3/2018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77ED32-2103-46EA-A928-E92DF9DEBD1B}"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676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B8D8BB-0129-43E9-A8B0-C442F6CF50EF}" type="datetimeFigureOut">
              <a:rPr lang="en-US" smtClean="0"/>
              <a:t>4/3/2018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77ED32-2103-46EA-A928-E92DF9DEBD1B}"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488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B8D8BB-0129-43E9-A8B0-C442F6CF50EF}" type="datetimeFigureOut">
              <a:rPr lang="en-US" smtClean="0"/>
              <a:t>4/3/2018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77ED32-2103-46EA-A928-E92DF9DEBD1B}"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15058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5B8D8BB-0129-43E9-A8B0-C442F6CF50EF}" type="datetimeFigureOut">
              <a:rPr lang="en-US" smtClean="0"/>
              <a:t>4/3/2018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77ED32-2103-46EA-A928-E92DF9DEBD1B}"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78499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5B8D8BB-0129-43E9-A8B0-C442F6CF50EF}" type="datetimeFigureOut">
              <a:rPr lang="en-US" smtClean="0"/>
              <a:t>4/3/2018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77ED32-2103-46EA-A928-E92DF9DEBD1B}"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2479577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B8D8BB-0129-43E9-A8B0-C442F6CF50EF}" type="datetimeFigureOut">
              <a:rPr lang="en-US" smtClean="0"/>
              <a:t>4/3/2018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77ED32-2103-46EA-A928-E92DF9DEBD1B}"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5981465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B8D8BB-0129-43E9-A8B0-C442F6CF50EF}" type="datetimeFigureOut">
              <a:rPr lang="en-US" smtClean="0"/>
              <a:t>4/3/2018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77ED32-2103-46EA-A928-E92DF9DEBD1B}"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18882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B8D8BB-0129-43E9-A8B0-C442F6CF50EF}" type="datetimeFigureOut">
              <a:rPr lang="en-US" smtClean="0"/>
              <a:t>4/3/2018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77ED32-2103-46EA-A928-E92DF9DEBD1B}" type="slidenum">
              <a:rPr lang="en-US" smtClean="0"/>
              <a:t>‹#›</a:t>
            </a:fld>
            <a:endParaRPr lang="en-US"/>
          </a:p>
        </p:txBody>
      </p:sp>
    </p:spTree>
    <p:extLst>
      <p:ext uri="{BB962C8B-B14F-4D97-AF65-F5344CB8AC3E}">
        <p14:creationId xmlns:p14="http://schemas.microsoft.com/office/powerpoint/2010/main" val="3118910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5B8D8BB-0129-43E9-A8B0-C442F6CF50EF}" type="datetimeFigureOut">
              <a:rPr lang="en-US" smtClean="0"/>
              <a:t>4/3/2018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77ED32-2103-46EA-A928-E92DF9DEBD1B}"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3708463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55B8D8BB-0129-43E9-A8B0-C442F6CF50EF}" type="datetimeFigureOut">
              <a:rPr lang="en-US" smtClean="0"/>
              <a:t>4/3/2018</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0F77ED32-2103-46EA-A928-E92DF9DEBD1B}"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15404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55B8D8BB-0129-43E9-A8B0-C442F6CF50EF}" type="datetimeFigureOut">
              <a:rPr lang="en-US" smtClean="0"/>
              <a:t>4/3/2018</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0F77ED32-2103-46EA-A928-E92DF9DEBD1B}"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4489042"/>
      </p:ext>
    </p:extLst>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evelopers.google.com/places/" TargetMode="External"/><Relationship Id="rId2" Type="http://schemas.openxmlformats.org/officeDocument/2006/relationships/hyperlink" Target="https://github.com/CommerceDataService/census-wrapper" TargetMode="External"/><Relationship Id="rId1" Type="http://schemas.openxmlformats.org/officeDocument/2006/relationships/slideLayout" Target="../slideLayouts/slideLayout2.xml"/><Relationship Id="rId6" Type="http://schemas.openxmlformats.org/officeDocument/2006/relationships/hyperlink" Target="https://catalog.data.gov/dataset/crime-data-from-2010-to-present" TargetMode="External"/><Relationship Id="rId5" Type="http://schemas.openxmlformats.org/officeDocument/2006/relationships/hyperlink" Target="http://school-ratings.com/counties/Los_Angeles.html" TargetMode="External"/><Relationship Id="rId4" Type="http://schemas.openxmlformats.org/officeDocument/2006/relationships/hyperlink" Target="https://www.zillow.com/webservice/GetSearchResults.ht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32F6C-96F4-49F1-BD88-8A97C4E6993B}"/>
              </a:ext>
            </a:extLst>
          </p:cNvPr>
          <p:cNvSpPr>
            <a:spLocks noGrp="1"/>
          </p:cNvSpPr>
          <p:nvPr>
            <p:ph type="ctrTitle"/>
          </p:nvPr>
        </p:nvSpPr>
        <p:spPr/>
        <p:txBody>
          <a:bodyPr>
            <a:normAutofit/>
          </a:bodyPr>
          <a:lstStyle/>
          <a:p>
            <a:r>
              <a:rPr lang="en-US" sz="4800" dirty="0"/>
              <a:t>LA Cities Home Buyer Guide</a:t>
            </a:r>
          </a:p>
        </p:txBody>
      </p:sp>
      <p:sp>
        <p:nvSpPr>
          <p:cNvPr id="3" name="Subtitle 2">
            <a:extLst>
              <a:ext uri="{FF2B5EF4-FFF2-40B4-BE49-F238E27FC236}">
                <a16:creationId xmlns:a16="http://schemas.microsoft.com/office/drawing/2014/main" id="{CC54D09D-311E-4A7E-904B-1B835C827117}"/>
              </a:ext>
            </a:extLst>
          </p:cNvPr>
          <p:cNvSpPr>
            <a:spLocks noGrp="1"/>
          </p:cNvSpPr>
          <p:nvPr>
            <p:ph type="subTitle" idx="1"/>
          </p:nvPr>
        </p:nvSpPr>
        <p:spPr>
          <a:xfrm>
            <a:off x="1562100" y="4682062"/>
            <a:ext cx="9070848" cy="627056"/>
          </a:xfrm>
        </p:spPr>
        <p:txBody>
          <a:bodyPr>
            <a:noAutofit/>
          </a:bodyPr>
          <a:lstStyle/>
          <a:p>
            <a:pPr algn="ctr"/>
            <a:r>
              <a:rPr lang="en-US" sz="1600" dirty="0"/>
              <a:t>USC DataBootcamp First Project </a:t>
            </a:r>
          </a:p>
          <a:p>
            <a:pPr algn="ctr"/>
            <a:r>
              <a:rPr lang="en-US" sz="1600" dirty="0"/>
              <a:t>Group : </a:t>
            </a:r>
            <a:r>
              <a:rPr lang="en-US" sz="1600" dirty="0" err="1"/>
              <a:t>PyitUp</a:t>
            </a:r>
            <a:endParaRPr lang="en-US" sz="1600" dirty="0"/>
          </a:p>
        </p:txBody>
      </p:sp>
    </p:spTree>
    <p:extLst>
      <p:ext uri="{BB962C8B-B14F-4D97-AF65-F5344CB8AC3E}">
        <p14:creationId xmlns:p14="http://schemas.microsoft.com/office/powerpoint/2010/main" val="14314518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7AF48BE-C198-4A01-B6AC-09BF62963D74}"/>
              </a:ext>
            </a:extLst>
          </p:cNvPr>
          <p:cNvSpPr/>
          <p:nvPr/>
        </p:nvSpPr>
        <p:spPr>
          <a:xfrm>
            <a:off x="657472" y="260418"/>
            <a:ext cx="2255746" cy="369332"/>
          </a:xfrm>
          <a:prstGeom prst="rect">
            <a:avLst/>
          </a:prstGeom>
        </p:spPr>
        <p:txBody>
          <a:bodyPr wrap="none">
            <a:spAutoFit/>
          </a:bodyPr>
          <a:lstStyle/>
          <a:p>
            <a:r>
              <a:rPr lang="en-US" dirty="0"/>
              <a:t>CITY HOUSE PRICES</a:t>
            </a:r>
          </a:p>
        </p:txBody>
      </p:sp>
      <p:sp>
        <p:nvSpPr>
          <p:cNvPr id="11" name="TextBox 10">
            <a:extLst>
              <a:ext uri="{FF2B5EF4-FFF2-40B4-BE49-F238E27FC236}">
                <a16:creationId xmlns:a16="http://schemas.microsoft.com/office/drawing/2014/main" id="{48F87439-79C1-4599-8DC8-0A7D0CEFB279}"/>
              </a:ext>
            </a:extLst>
          </p:cNvPr>
          <p:cNvSpPr txBox="1"/>
          <p:nvPr/>
        </p:nvSpPr>
        <p:spPr>
          <a:xfrm>
            <a:off x="1012872" y="4453444"/>
            <a:ext cx="10543736" cy="584775"/>
          </a:xfrm>
          <a:prstGeom prst="rect">
            <a:avLst/>
          </a:prstGeom>
          <a:noFill/>
        </p:spPr>
        <p:txBody>
          <a:bodyPr wrap="square" rtlCol="0">
            <a:spAutoFit/>
          </a:bodyPr>
          <a:lstStyle/>
          <a:p>
            <a:r>
              <a:rPr lang="en-US" sz="1600" dirty="0"/>
              <a:t>-Pasadena has the highest house price ranges, followed by Glendale and Burbank, if people really want to live in these neighborhoods they might be able to find some properties that are lower than 1,000,000 USD</a:t>
            </a:r>
          </a:p>
        </p:txBody>
      </p:sp>
      <p:sp>
        <p:nvSpPr>
          <p:cNvPr id="19" name="TextBox 18">
            <a:extLst>
              <a:ext uri="{FF2B5EF4-FFF2-40B4-BE49-F238E27FC236}">
                <a16:creationId xmlns:a16="http://schemas.microsoft.com/office/drawing/2014/main" id="{4D59D782-2941-4693-80EE-9C265C275ACE}"/>
              </a:ext>
            </a:extLst>
          </p:cNvPr>
          <p:cNvSpPr txBox="1"/>
          <p:nvPr/>
        </p:nvSpPr>
        <p:spPr>
          <a:xfrm>
            <a:off x="1013198" y="5165382"/>
            <a:ext cx="9888939" cy="338554"/>
          </a:xfrm>
          <a:prstGeom prst="rect">
            <a:avLst/>
          </a:prstGeom>
          <a:noFill/>
        </p:spPr>
        <p:txBody>
          <a:bodyPr wrap="square" rtlCol="0">
            <a:spAutoFit/>
          </a:bodyPr>
          <a:lstStyle/>
          <a:p>
            <a:r>
              <a:rPr lang="en-US" sz="1600" dirty="0"/>
              <a:t>-The Alhambra houses have the highest price growth rate for the past year, followed by Glendale. </a:t>
            </a:r>
          </a:p>
        </p:txBody>
      </p:sp>
      <p:pic>
        <p:nvPicPr>
          <p:cNvPr id="6" name="Picture 5">
            <a:extLst>
              <a:ext uri="{FF2B5EF4-FFF2-40B4-BE49-F238E27FC236}">
                <a16:creationId xmlns:a16="http://schemas.microsoft.com/office/drawing/2014/main" id="{FD6BAB78-8A77-4FA8-BA4C-01E3A137A7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3851" y="926190"/>
            <a:ext cx="4888524" cy="3230814"/>
          </a:xfrm>
          <a:prstGeom prst="rect">
            <a:avLst/>
          </a:prstGeom>
        </p:spPr>
      </p:pic>
      <p:pic>
        <p:nvPicPr>
          <p:cNvPr id="15" name="Picture 14">
            <a:extLst>
              <a:ext uri="{FF2B5EF4-FFF2-40B4-BE49-F238E27FC236}">
                <a16:creationId xmlns:a16="http://schemas.microsoft.com/office/drawing/2014/main" id="{BECD44C0-2290-4AC5-A4D1-F0E87470E6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79" y="926190"/>
            <a:ext cx="4860389" cy="3230814"/>
          </a:xfrm>
          <a:prstGeom prst="rect">
            <a:avLst/>
          </a:prstGeom>
        </p:spPr>
      </p:pic>
    </p:spTree>
    <p:extLst>
      <p:ext uri="{BB962C8B-B14F-4D97-AF65-F5344CB8AC3E}">
        <p14:creationId xmlns:p14="http://schemas.microsoft.com/office/powerpoint/2010/main" val="3517149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7AF48BE-C198-4A01-B6AC-09BF62963D74}"/>
              </a:ext>
            </a:extLst>
          </p:cNvPr>
          <p:cNvSpPr/>
          <p:nvPr/>
        </p:nvSpPr>
        <p:spPr>
          <a:xfrm>
            <a:off x="657472" y="260418"/>
            <a:ext cx="2255746" cy="369332"/>
          </a:xfrm>
          <a:prstGeom prst="rect">
            <a:avLst/>
          </a:prstGeom>
        </p:spPr>
        <p:txBody>
          <a:bodyPr wrap="none">
            <a:spAutoFit/>
          </a:bodyPr>
          <a:lstStyle/>
          <a:p>
            <a:r>
              <a:rPr lang="en-US" dirty="0"/>
              <a:t>CITY HOUSE PRICES</a:t>
            </a:r>
          </a:p>
        </p:txBody>
      </p:sp>
      <p:grpSp>
        <p:nvGrpSpPr>
          <p:cNvPr id="5" name="Group 4">
            <a:extLst>
              <a:ext uri="{FF2B5EF4-FFF2-40B4-BE49-F238E27FC236}">
                <a16:creationId xmlns:a16="http://schemas.microsoft.com/office/drawing/2014/main" id="{4447849B-18E2-4712-81C5-FC3AF51C62AF}"/>
              </a:ext>
            </a:extLst>
          </p:cNvPr>
          <p:cNvGrpSpPr/>
          <p:nvPr/>
        </p:nvGrpSpPr>
        <p:grpSpPr>
          <a:xfrm>
            <a:off x="657472" y="572295"/>
            <a:ext cx="10793630" cy="5420542"/>
            <a:chOff x="657472" y="572295"/>
            <a:chExt cx="10793630" cy="5420542"/>
          </a:xfrm>
        </p:grpSpPr>
        <p:pic>
          <p:nvPicPr>
            <p:cNvPr id="2" name="Picture 1">
              <a:extLst>
                <a:ext uri="{FF2B5EF4-FFF2-40B4-BE49-F238E27FC236}">
                  <a16:creationId xmlns:a16="http://schemas.microsoft.com/office/drawing/2014/main" id="{71866CFA-203C-4AAA-A925-DB11EACA52E7}"/>
                </a:ext>
              </a:extLst>
            </p:cNvPr>
            <p:cNvPicPr>
              <a:picLocks noChangeAspect="1"/>
            </p:cNvPicPr>
            <p:nvPr/>
          </p:nvPicPr>
          <p:blipFill>
            <a:blip r:embed="rId2"/>
            <a:stretch>
              <a:fillRect/>
            </a:stretch>
          </p:blipFill>
          <p:spPr>
            <a:xfrm>
              <a:off x="657472" y="572295"/>
              <a:ext cx="10793630" cy="5420542"/>
            </a:xfrm>
            <a:prstGeom prst="rect">
              <a:avLst/>
            </a:prstGeom>
          </p:spPr>
        </p:pic>
        <p:sp>
          <p:nvSpPr>
            <p:cNvPr id="4" name="Rectangle 3">
              <a:extLst>
                <a:ext uri="{FF2B5EF4-FFF2-40B4-BE49-F238E27FC236}">
                  <a16:creationId xmlns:a16="http://schemas.microsoft.com/office/drawing/2014/main" id="{61966539-9B9D-4C1F-B21C-14E0F69D5A91}"/>
                </a:ext>
              </a:extLst>
            </p:cNvPr>
            <p:cNvSpPr/>
            <p:nvPr/>
          </p:nvSpPr>
          <p:spPr>
            <a:xfrm>
              <a:off x="5008097" y="2250831"/>
              <a:ext cx="801860" cy="358726"/>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Calibri Light" panose="020F0302020204030204" pitchFamily="34" charset="0"/>
                  <a:cs typeface="Calibri Light" panose="020F0302020204030204" pitchFamily="34" charset="0"/>
                </a:rPr>
                <a:t>Pasadena</a:t>
              </a:r>
            </a:p>
            <a:p>
              <a:r>
                <a:rPr lang="en-US" sz="800" dirty="0">
                  <a:solidFill>
                    <a:schemeClr val="tx1"/>
                  </a:solidFill>
                  <a:latin typeface="Calibri Light" panose="020F0302020204030204" pitchFamily="34" charset="0"/>
                  <a:cs typeface="Calibri Light" panose="020F0302020204030204" pitchFamily="34" charset="0"/>
                </a:rPr>
                <a:t>$17,779,257 </a:t>
              </a:r>
            </a:p>
          </p:txBody>
        </p:sp>
        <p:sp>
          <p:nvSpPr>
            <p:cNvPr id="10" name="Rectangle 9">
              <a:extLst>
                <a:ext uri="{FF2B5EF4-FFF2-40B4-BE49-F238E27FC236}">
                  <a16:creationId xmlns:a16="http://schemas.microsoft.com/office/drawing/2014/main" id="{380CF1BC-F3A9-4C2A-AA27-3838F78CA4F7}"/>
                </a:ext>
              </a:extLst>
            </p:cNvPr>
            <p:cNvSpPr/>
            <p:nvPr/>
          </p:nvSpPr>
          <p:spPr>
            <a:xfrm>
              <a:off x="3901439" y="1967132"/>
              <a:ext cx="572087" cy="358726"/>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Calibri Light" panose="020F0302020204030204" pitchFamily="34" charset="0"/>
                  <a:cs typeface="Calibri Light" panose="020F0302020204030204" pitchFamily="34" charset="0"/>
                </a:rPr>
                <a:t>Burbank</a:t>
              </a:r>
            </a:p>
            <a:p>
              <a:r>
                <a:rPr lang="en-US" sz="800" dirty="0">
                  <a:solidFill>
                    <a:schemeClr val="tx1"/>
                  </a:solidFill>
                  <a:latin typeface="Calibri Light" panose="020F0302020204030204" pitchFamily="34" charset="0"/>
                  <a:cs typeface="Calibri Light" panose="020F0302020204030204" pitchFamily="34" charset="0"/>
                </a:rPr>
                <a:t>$760,000</a:t>
              </a:r>
            </a:p>
          </p:txBody>
        </p:sp>
      </p:grpSp>
    </p:spTree>
    <p:extLst>
      <p:ext uri="{BB962C8B-B14F-4D97-AF65-F5344CB8AC3E}">
        <p14:creationId xmlns:p14="http://schemas.microsoft.com/office/powerpoint/2010/main" val="3813910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6" name="Content Placeholder 11">
            <a:extLst>
              <a:ext uri="{FF2B5EF4-FFF2-40B4-BE49-F238E27FC236}">
                <a16:creationId xmlns:a16="http://schemas.microsoft.com/office/drawing/2014/main" id="{FE263863-9769-4451-ADEC-EEAF92C1CFFF}"/>
              </a:ext>
            </a:extLst>
          </p:cNvPr>
          <p:cNvSpPr>
            <a:spLocks noGrp="1"/>
          </p:cNvSpPr>
          <p:nvPr>
            <p:ph idx="1"/>
          </p:nvPr>
        </p:nvSpPr>
        <p:spPr>
          <a:xfrm>
            <a:off x="304950" y="1415144"/>
            <a:ext cx="3577621" cy="3215030"/>
          </a:xfrm>
          <a:solidFill>
            <a:srgbClr val="DDDAD4"/>
          </a:solidFill>
        </p:spPr>
        <p:txBody>
          <a:bodyPr>
            <a:normAutofit/>
          </a:bodyPr>
          <a:lstStyle/>
          <a:p>
            <a:r>
              <a:rPr lang="en-US" sz="1600" dirty="0"/>
              <a:t>Palmdale has the least amenity compare to other cities</a:t>
            </a:r>
          </a:p>
          <a:p>
            <a:r>
              <a:rPr lang="en-US" sz="1600" dirty="0"/>
              <a:t>Only LA, Long Beach and Pasadena have public transportation</a:t>
            </a:r>
          </a:p>
          <a:p>
            <a:r>
              <a:rPr lang="en-US" sz="1600" dirty="0"/>
              <a:t>Inglewood, Burbank and Palmdale have less shopping malls compare to other cities </a:t>
            </a:r>
          </a:p>
        </p:txBody>
      </p:sp>
      <p:pic>
        <p:nvPicPr>
          <p:cNvPr id="7" name="Picture 6">
            <a:extLst>
              <a:ext uri="{FF2B5EF4-FFF2-40B4-BE49-F238E27FC236}">
                <a16:creationId xmlns:a16="http://schemas.microsoft.com/office/drawing/2014/main" id="{899208C6-452D-4522-8A36-4B5C143967A7}"/>
              </a:ext>
            </a:extLst>
          </p:cNvPr>
          <p:cNvPicPr>
            <a:picLocks noChangeAspect="1"/>
          </p:cNvPicPr>
          <p:nvPr/>
        </p:nvPicPr>
        <p:blipFill>
          <a:blip r:embed="rId2"/>
          <a:stretch>
            <a:fillRect/>
          </a:stretch>
        </p:blipFill>
        <p:spPr>
          <a:xfrm>
            <a:off x="3882572" y="1069034"/>
            <a:ext cx="7601346" cy="3671667"/>
          </a:xfrm>
          <a:prstGeom prst="rect">
            <a:avLst/>
          </a:prstGeom>
        </p:spPr>
      </p:pic>
      <p:sp>
        <p:nvSpPr>
          <p:cNvPr id="27" name="Title 1">
            <a:extLst>
              <a:ext uri="{FF2B5EF4-FFF2-40B4-BE49-F238E27FC236}">
                <a16:creationId xmlns:a16="http://schemas.microsoft.com/office/drawing/2014/main" id="{FD018DBD-CEAF-4092-9B83-72EB40E7A729}"/>
              </a:ext>
            </a:extLst>
          </p:cNvPr>
          <p:cNvSpPr txBox="1">
            <a:spLocks/>
          </p:cNvSpPr>
          <p:nvPr/>
        </p:nvSpPr>
        <p:spPr>
          <a:xfrm>
            <a:off x="304950" y="255893"/>
            <a:ext cx="7758116" cy="558063"/>
          </a:xfrm>
          <a:prstGeom prst="rect">
            <a:avLst/>
          </a:prstGeom>
        </p:spPr>
        <p:txBody>
          <a:bodyPr vert="horz" lIns="91440" tIns="45720" rIns="91440" bIns="0" rtlCol="0" anchor="b">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1800" dirty="0"/>
              <a:t>City </a:t>
            </a:r>
            <a:r>
              <a:rPr lang="en-US" sz="2000" dirty="0"/>
              <a:t>Amenities</a:t>
            </a:r>
            <a:r>
              <a:rPr lang="en-US" sz="1800" dirty="0"/>
              <a:t> </a:t>
            </a:r>
          </a:p>
        </p:txBody>
      </p:sp>
    </p:spTree>
    <p:extLst>
      <p:ext uri="{BB962C8B-B14F-4D97-AF65-F5344CB8AC3E}">
        <p14:creationId xmlns:p14="http://schemas.microsoft.com/office/powerpoint/2010/main" val="3918571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EEA869E1-F851-4A52-92F5-77E592B76A5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5" name="Picture 14">
            <a:extLst>
              <a:ext uri="{FF2B5EF4-FFF2-40B4-BE49-F238E27FC236}">
                <a16:creationId xmlns:a16="http://schemas.microsoft.com/office/drawing/2014/main" id="{B083AD55-8296-44BD-8E14-DD2DDBC351B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7" name="Straight Connector 16">
            <a:extLst>
              <a:ext uri="{FF2B5EF4-FFF2-40B4-BE49-F238E27FC236}">
                <a16:creationId xmlns:a16="http://schemas.microsoft.com/office/drawing/2014/main" id="{2BF46B26-15FC-4C5A-94FA-AE9ED64B5C2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12F6065-5345-44BD-B66E-5487CCD7A9B9}"/>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1" name="Rectangle 20">
            <a:extLst>
              <a:ext uri="{FF2B5EF4-FFF2-40B4-BE49-F238E27FC236}">
                <a16:creationId xmlns:a16="http://schemas.microsoft.com/office/drawing/2014/main" id="{0EF77632-1A0C-4B9F-829B-226E68A78E9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3DCFC27-6BCE-42B6-8372-070EA07685D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25" name="Picture 24">
            <a:extLst>
              <a:ext uri="{FF2B5EF4-FFF2-40B4-BE49-F238E27FC236}">
                <a16:creationId xmlns:a16="http://schemas.microsoft.com/office/drawing/2014/main" id="{F82046CE-87C5-4670-A404-6AB453F5A92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7" name="Straight Connector 26">
            <a:extLst>
              <a:ext uri="{FF2B5EF4-FFF2-40B4-BE49-F238E27FC236}">
                <a16:creationId xmlns:a16="http://schemas.microsoft.com/office/drawing/2014/main" id="{A224BAD7-5931-4CA6-BB58-0CBCFCFA65A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B75134AD-D278-4E56-AD04-E4ECB0BD61E1}"/>
              </a:ext>
            </a:extLst>
          </p:cNvPr>
          <p:cNvPicPr>
            <a:picLocks noChangeAspect="1"/>
          </p:cNvPicPr>
          <p:nvPr/>
        </p:nvPicPr>
        <p:blipFill>
          <a:blip r:embed="rId3"/>
          <a:stretch>
            <a:fillRect/>
          </a:stretch>
        </p:blipFill>
        <p:spPr>
          <a:xfrm>
            <a:off x="633045" y="974389"/>
            <a:ext cx="4798147" cy="2683673"/>
          </a:xfrm>
          <a:prstGeom prst="rect">
            <a:avLst/>
          </a:prstGeom>
        </p:spPr>
      </p:pic>
      <p:cxnSp>
        <p:nvCxnSpPr>
          <p:cNvPr id="29" name="Straight Connector 28">
            <a:extLst>
              <a:ext uri="{FF2B5EF4-FFF2-40B4-BE49-F238E27FC236}">
                <a16:creationId xmlns:a16="http://schemas.microsoft.com/office/drawing/2014/main" id="{96A4B1E0-284C-4A01-8141-A24D2B8EE09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5027185"/>
            <a:ext cx="8643010"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8" name="Content Placeholder 7">
            <a:extLst>
              <a:ext uri="{FF2B5EF4-FFF2-40B4-BE49-F238E27FC236}">
                <a16:creationId xmlns:a16="http://schemas.microsoft.com/office/drawing/2014/main" id="{8CDD0A07-ACAC-4AA1-8C9B-66122D0D77FB}"/>
              </a:ext>
            </a:extLst>
          </p:cNvPr>
          <p:cNvPicPr>
            <a:picLocks noGrp="1" noChangeAspect="1"/>
          </p:cNvPicPr>
          <p:nvPr>
            <p:ph idx="1"/>
          </p:nvPr>
        </p:nvPicPr>
        <p:blipFill>
          <a:blip r:embed="rId4"/>
          <a:stretch>
            <a:fillRect/>
          </a:stretch>
        </p:blipFill>
        <p:spPr>
          <a:xfrm>
            <a:off x="5943600" y="950333"/>
            <a:ext cx="5111252" cy="2717257"/>
          </a:xfrm>
          <a:prstGeom prst="rect">
            <a:avLst/>
          </a:prstGeom>
        </p:spPr>
      </p:pic>
      <p:sp>
        <p:nvSpPr>
          <p:cNvPr id="6" name="AutoShape 2" descr="data:image/png;base64,iVBORw0KGgoAAAANSUhEUgAAA5MAAAIeCAYAAAAmtls7AAAABHNCSVQICAgIfAhkiAAAAAlwSFlzAAALEgAACxIB0t1+/AAAADl0RVh0U29mdHdhcmUAbWF0cGxvdGxpYiB2ZXJzaW9uIDIuMS4wLCBodHRwOi8vbWF0cGxvdGxpYi5vcmcvpW3flQAAIABJREFUeJzs3XucVXW9P/7XwHCTi6iBmYSSiZc8hh5FTVTQr0IJCol3R0ut9Hj5YqYoEpBamJhmpJgeTyWaSnq8XxMzr6lFWuIlNfOIEqACgoAMzPr94a858VUcFsye4fJ8Ph48HrPX7LXe7/3em4e8/Ky1dlVRFEUAAACghBbN3QAAAABrHmESAACA0oRJAAAAShMmAQAAKE2YBAAAoDRhEgAAgNKESYAmstVWW+Xdd99dZtu9996bmpqaZuroQ+PHj8+5557brD0sz69//etcd911FTv+DjvskGnTpn1ke01NTfbee+8ceOCBGTx4cPbff/8MHz48CxcurFgv//TnP/85o0aNqtjxjz322I98DhtSU1OTe++9d5XqvvrqqznllFMyaNCgHHDAATnqqKPyhz/8IUkyY8aMHHbYYUmSN954I6eccspHtgOw+hEmAVht/fGPf8yiRYuapfaZZ56Z2267LbfeemvuvPPOLFy4MD/5yU8qXveVV17JjBkzKnb8xx57rGLHXp6//e1vOeaYY3LIIYfkjjvuyO23356TTjopJ5xwQl5++eVsvPHGueGGG5Ikb731Vl577bUkWWY7AKuf6uZuAIAPjR8/Pm+++WZmzZqVN998MxtvvHHGjRuXrl27ZsaMGTn33HMzffr01NbWZv/9988JJ5yQadOm5Zhjjsnuu++e5557LkuXLs2pp56aG2+8MX/729+y3Xbb5eKLL85bb72Vmpqa7LHHHnn22WdTFEVGjRqVnXbaaZkeXn755Zx77rmZM2dOqqqqcuyxx2bw4MEZOXJkNtpoo5x22mlJkttuuy33339/jj766Fx88cXZZJNN8tprr6Vdu3b55je/mYkTJ+a1117LfvvtlxEjRiRJHnzwwUyYMCG1tbVp27Zthg8fnh122GG5r/vZZ5/Ngw8+mMceeyxt27bNkUceuUyvV1xxRSZPnpxFixZl4cKFGT58ePbdd99PnOMf/vCHnHfeeamqqsq//du/pa6uboXem6qqquyyyy55+OGHkyR/+MMfcuGFF2bhwoVp1apVhg0blj333DOHHXZYvv71r6d///5JknHjxiVJzjjjjPz617/O9ddfn7q6unTu3Dnf/e53s8UWW+Sss87KnDlz8sYbb+SLX/xiHn/88cybNy9nn312WrZs+bFzv+yyy5bpb++9987222+fl156Kd/+9rdTXV2dn/3sZ1m8eHHefffdDB48OMOGDcvZZ5+dJDnmmGNy5ZVXpkWLFh/7ufo4v/nNb3LllVdm0aJFGTRoUE488cRMmDAhr7zySn70ox/Vz+X888/Prbfeusy+V111VQ466KDsscce9dt22223/OhHP0rbtm0zbdq0DBo0KH/4wx8ycuTIzJgxI8cdd1y+973vZdCgQfnTn/6UJJkwYULuv//+1NXVZdNNN83o0aOz8cYb5/7778+ECRNSVVWVli1b5swzz8zOO++8Qu8tAKugAKBJ9OzZs3jnnXeW2XbPPfcURx11VFEURfGTn/yk2GeffYp58+YVRVEU3/rWt4pLL720KIqiqKmpKSZPnlwURVEsWrSoqKmpKe66667ijTfeKHr27Fk88MADRVEUxahRo4p+/foV8+bNKxYtWlTsvvvuxR//+Mf6591+++1FURTFQw89VOy+++7F4sWLi5/85CfF9773vaK2trbYZ599ivvuu68oiqL4xz/+Ueyxxx7FlClTiueff77Yfffdi9ra2qIoiuKII44oHn744eL3v/99sc022xRTp04tiqIojjvuuOLQQw8tPvjgg+Kdd94pvvCFLxT/+Mc/itdee60YOHBg8e677xZFURR//etfi9133714//33P/F1Dx8+vPjP//zPj8xy2rRpRU1NTbFw4cKiKIrizjvvLAYOHPiJc/zggw+KL33pS8Xjjz9eFEVR3HHHHUXPnj2LN9544yPHP+qoo4p77rmn/vGcOXOKI488srj66quLd999t9htt92KZ555pv619O7du/if//mf4qabbiq++c1vFkVRFEuWLCn69OlTvPbaa8WTTz5ZHHHEEcWCBQuKoiiKRx55pBgwYED9azzmmGPqa9188831x1je3P9f/fr1K376058WRVEUdXV1xVFHHVW89tpr9e/jNttsU//Z+9fP4fI+Vx83j29961tFbW1tMW/evGLAgAHFQw89VLz99tvFjjvuWMyePbsoiqI444wziuuvv/4j+w8cOLB46KGHPrL9n954442iV69eRVEUxe9///ti//33/8j2W265pRg2bFj9LG644Ybi+OOPL4qiKPbZZ5/iT3/6U/1sx48fv9xaADQeK5MATaSqquoj2+rq6tKixf9ecdC7d+906NAhSbLttttm7ty5WbBgQZ5++unMnTs3l156aZJkwYIFefHFF7P99tunVatW2XvvvZMk3bt3zw477FB/jK5du2bu3Lnp2rVr1l9//QwaNChJstdee6Vly5Z56aWX6mv//e9/zwcffJD99tsvyYenGO6333555JFHcuqpp6Zbt2556KGH0qNHj8ycOTN9+vTJU089lW7dumXbbbetr9+xY8e0bt06G264Ydq3b5+5c+fm6aefzsyZM/O1r31tmXn8z//8z3Jf9yfZdNNNc+GFF+aOO+7I66+/nmeffTbvv//+J87xr3/9a6qrq7PbbrslSQYOHPiJ1yZeeOGFmTBhQoqiSJL069cvRx99dB577LF07949X/ziF5MkW265ZXbcccc89dRT+cpXvpILL7wws2bNyvPPP5/NN988m2++eSZNmpTXX399mev/3nvvvcyZMydJ8u///u8f28M222zzsXP/OP9cZa6qqsoVV1yRhx56KHfeeWdeffXVFEXxkes9P+lz9ZWvfOUjxx86dGiqq6vToUOH9O/fP48//nj22muv9O3bN7fddlsGDx6cRx99NKNHj/7IvlVVVSu8Crw8v/3tb/OXv/wlBx10UJIP/+788zXtv//+Ofnkk7PXXntl9913zze+8Y1VqgXAihEmAZrIBhtskDlz5mTDDTes3/bOO++kc+fO9Y/btm1b/3NVVVWKokhdXV2KosgNN9yQdu3aJUnefffdtGnTJrNnz06rVq2WCaqtWrX62PotW7Zc5nFdXd0y25YuXfqRwFsURZYsWZIkOfLII3PzzTdn8803zyGHHFL/3NatWy+zT3X1R//TUldXl9122y0//vGP67dNnz49Xbt2zW9+85uPfd2fZOrUqfmP//iPfO1rX8vuu++enXfeOd/73vfqf7+84/2/x/24Xv/pzDPPzIABAz6y/ZPm1K5du/Tv3z933nln/vSnP+Xggw+uf/0HHnhgzjjjjPrHM2fOzPrrr58kWW+99Zbbx/Lm/v/65zEWLFiQIUOG5P/8n/+TnXbaKQcddFAeeOCBj7z2T/pcfZx//awURVE/uyOPPDJjxoxJdXV19ttvv7Rv3/4j+/bq1SvPPPNM+vXrt8z2n/70p+nevXt23HHH5b7+f+33+OOPzxFHHJEkWbx4cf3/dDjttNNy0EEH5bHHHst///d/57/+679y0003NXhMAFaNG/AANJE999wzEydOrF+hmTt3bm655Zbstdden7hfhw4d0qtXr/z85z9P8uGK1uGHH57JkyeXqv/uu+/WX/P34IMPplWrVunZs2f97z/3uc+luro6999/f5IP76R533335Utf+lKSpH///nnhhRdy33331a8Orajddtstjz32WF599dUkye9+97sccMABDd5cp2XLlvVh9l89/fTT2W677fL1r389vXv3zuTJk7N06dJPPNZWW22Voijyu9/9LkkyefLkBldAP06vXr3yt7/9LX/+85+TfHid6dNPP53evXsnSQ455JDccsstmTJlSv21k3369Mldd92VmTNnJkmuv/76HHPMMSv0msvO/fXXX8/8+fMzbNiw7L333nnyySezePHi+s/dP49f9nN16623piiKzJ07N/fcc0/99Y877rhjWrRokauvvnq5d1497rjj8utf/zqPPvpo/baHH344EydOzNZbb/2R119bW/uRY/Tp0yc33XRT5s+fnyS59NJLc+aZZ2bJkiXZe++9s3Dhwhx++OEZPXp0XnrppSxevLjBWQGwaqxMAjSRc845JxdccEEGDhxYv8pz4IEHZsiQIQ3ue9FFF+W8887LoEGDsnjx4gwcODAHHHDAx36txfK0adMmt912Wy666KK0bds2l1122TKrTa1atcrll1+e888/P+PHj8/SpUtz0kknZdddd03y4Qpk//798/bbby+zuroiPv/5z+fcc8/Nt7/97fpVrQkTJnzsKta/2nPPPXPBBRckSb71rW/Vbx84cGDuv//+fPnLX05dXV369euXuXPn1geNj9OqVatcdtllGTNmTC6++OJss8022WijjUq9jiTZcMMNc+mll+a8887LokWLUlVVlbFjx6ZHjx5Jku222y4tW7bMgAED6lf5+vTpk2984xs59thjU1VVlQ4dOuSnP/3px64y9urVK5dddllOPvnk/PSnPy0996222ip9+/bNl7/85bRu3To9e/bM5z//+bz++uvp3r17BgwYkJqamowfP365n6uP07Fjx3z1q1/NokWLctRRR9V/LpLkq1/9au6+++6PBMN/2myzzXLFFVfkxz/+cX74wx+mrq4uG264YSZMmJCePXsu8zn+/Oc/nzZt2mTo0KG55JJL6rcffPDBmTFjRv3q7CabbJILLrgg1dXVGTFiRL7zne+kuro6VVVV+cEPfvCRFXMAGl9V0dC5RACs8f55t8x/3hVzZSxYsCBHHXVURo0alV69ejVid3yS1X3uS5Ysycknn5wDDjjgY6+1BGDt5TRXABr0yCOPpG/fvtljjz1Wy0Cztlrd5/7KK69kt912ywYbbPCx15cCsHazMgkAAEBprpkEAABYQ9XW1mbEiBF58803s3jx4px44on59Kc/nRNOOCGbb755kuTwww+vyKUIViYBAADWUDfffHNefPHFnHPOOZk9e3aGDBmSk046KfPmzcuxxx5b0drCJAAAwBrq/fffT1EU6dChQ2bPnp2hQ4emT58+ee2117J06dJsttlmGTFiRDp06NDotVfrMDlr1rzmbmGlbbDBepk9e0Fzt7HWMdfGZ6aVYa6Nz0wrw1wbn5k2PjOtDHNtfJWYaZcuHVfoefPnz8+JJ56YQw45JIsXL85WW22V7bbbLhMmTMh7772X4cOHN2pfibu5Vkx1dcuGn0Rp5tr4zLQyzLXxmWllmGvjM9PGZ6aVYa6Nr7lmOn369Bx99NE58MADM2jQoOy7777ZbrvtkiT77rtvnn/++YrUFSYBAADWUG+//XaOPfbYnHHGGRk6dGiS5Ljjjsuf//znJMkTTzyRL3zhCxWp7W6uAAAAa6grrrgi7733Xi6//PJcfvnlSZKzzjorP/jBD9KqVat86lOfynnnnVeR2sIkAADAGmrkyJEZOXLkR7bfcMMNFa/tNFcAAABKEyYBAAAoTZgEAACgNGESAACA0oRJAAAAShMmAQAAKE2YBAAAoLSKhslnn302NTU1y2y74447cuihh1ayLAAAABVWXakDX3XVVbn99tvTrl27+m0vvPBCbrrpphRFUamyAAAANIGKrUx2794948ePr388e/bsXHTRRRkxYkSlSgIAANBEKrYy2b9//0ybNi1JsnTp0pxzzjkZMWJE2rRps8LH2GCD9VJd3bJSLVZcly4dm7uFtZK5Nj4zrQxzbXxmWhnm2vjMtPGZaWWYa+Nbl2ZasTD5r6ZOnZrXX389Y8aMyQcffJBXXnkl3//+93POOed84n6zZy9oivYqokuXjpk1a15zt7HWMdfGZ6aVYa6Nz0wrw1wbn5k2PjOtDHNtfJWY6eocTpskTG6//fa56667kiTTpk3Lt7/97QaDJAAAAKsvXw0CAABAaRUNk926dcukSZMa3AYAAMCapUlOcwUAVk9VVUlS2etxZs5cPa7J6np5pyapU4z2FWjAusFprgAAAJQmTAIAAFCaMAkAAEBpwiQAAAClCZMAAACUJkwCAABQmjAJAABAacIkAAAApQmTAAAAlCZMAgAAUJowCQAAQGnCJAAAAKUJkwAAAJQmTAIAAFCaMAkAAEBpwiQAAAClCZMAAACUJkwCAABQmjAJAABAacIkAAAApQmTAAAAlCZMAgAAUJowCQAAQGnCJAAAAKUJkwAAAJQmTAIAAFCaMAkAAEBpwiQAAAClCZMAAACUJkwCAABQmjAJAABAacIkAAAApQmTAAAAlCZMAgAAUJowCQAAQGnCJAAAAKVVN3cDAE2p6+WdmqbQmCJJx4qWmDlzXkWPDwDwSaxMAgAAUJowCQAAQGnCJAAAAKUJkwAAAJQmTAIAAFCau7kCADSiqqqk0ndzTtzRGWh+ViYBAAAoTZgEAACgNGESAACA0oRJAAAAShMmAQAAKE2YBAAAoDRhEgAAgNKESQAAAEqraJh89tlnU1NTkyR54YUXcsQRR6SmpibHHXdc3n777UqWBgAAoIIqFiavuuqqjBw5Mh988EGS5Pvf/36++93vZuLEidl3331z1VVXVao0AAAAFVaxMNm9e/eMHz++/vHFF1+cbbbZJkmydOnStGnTplKlAQAAqLDqSh24f//+mTZtWv3jrl27JkmmTJmSa6+9Ntddd12Dx9hgg/VSXd2yUi1WXJcuHZu7hbWSuTY+M10zrYvv27r4mtcG3rfKWNfmuq693qZiro1vXZppxcLkx7n77rszYcKEXHnlldlwww0bfP7s2QuaoKvK6NKlY2bNmtfcbax1zLXxmemaa11733xWK6Xy/+jxvlXGujRXf/8rw1wbXyVmujqH0yYLk7fddltuvPHGTJw4MZ07d26qsgAAAFRAk4TJpUuX5vvf/3422WSTnHLKKUmSnXfeOaeeempTlAcAAKCRVTRMduvWLZMmTUqSPPXUU5UsBQAAQBOq6PdMAgAAsHYSJgEAAChNmAQAAKA0YRIAAIDSmvR7JgEAAGg8tbW1GTFiRN58880sXrw4J554Yj7/+c/nrLPOSlVVVbbccsuMHj06LVo0/jqiMAkAALCGuv3229O5c+eMGzcus2fPzpAhQ7L11ltn2LBh2WWXXTJq1KhMnjw5++67b6PXdporAADAGmrAgAH5v//3/9Y/btmyZaZOnZrevXsnSfbcc888/vjjFaktTAIAAKyh2rdvnw4dOmT+/Pk59dRTM2zYsBRFkaqqqvrfz5s3ryK1hUkAAIA12PTp03P00UfnwAMPzKBBg5a5PvL9999Pp06dKlJXmAQAAFhDvf322zn22GNzxhlnZOjQoUmSbbfdNk8++WSS5OGHH85OO+1UkdrCJAAAwBrqiiuuyHvvvZfLL788NTU1qampybBhwzJ+/Pgceuihqa2tTf/+/StS291cAQAA1lAjR47MyJEjP7L92muvrXhtK5MAAACUJkwCAABQmjAJAABAacIkAAAApQmTAAAAlCZMAgAAUJowCQAAQGnCJAAAAKUJkwAAAJQmTAIAAFCaMAkAAEBpwiQAAAClCZMAAACUJkwCAABQmjAJAABAacIkAAAApQmTAAAAlCZMAgAAUJowCQAAQGnCJAAAAKUJkwAAAJQmTAIAAFCaMAkAAEBpwiQAAAClCZMAAACUJkwCAABQmjAJAABAacIkAAAApQmTAAAAlCZMAgAAUFp1czcAAHxU18s7NVGloonqALC2sTIJAABAacIkAAAApQmTAAAAlCZMAgAAUJowCQAAQGnCJAAAAKUJkwAAAJQmTAIAAFCaMAkAAEBpFQ2Tzz77bGpqapIkr7/+eg4//PAcccQRGT16dOrq6ipZGgAAgAqqWJi86qqrMnLkyHzwwQdJkrFjx2bYsGH51a9+laIoMnny5EqVBgAAoMIqFia7d++e8ePH1z+eOnVqevfunSTZc8898/jjj1eqNAAAABVWXakD9+/fP9OmTat/XBRFqqqqkiTt27fPvHnzGjzGBhusl+rqlpVqseK6dOnY3C2slcy18ZnpmmldfN/Wxde8NvC+Vca6Ntd17fU2FXNtfOvSTCsWJv9fLVr87yLo+++/n06dOjW4z+zZCyrZUkV16dIxs2Y1HJgpx1wbn5muuda1981ndc3lfauMdWmu/v5Xhrk2vkrMdHUOp012N9dtt902Tz75ZJLk4Ycfzk477dRUpQEAAGhkTRYmhw8fnvHjx+fQQw9NbW1t+vfv31SlAQAAaGQVPc21W7dumTRpUpKkR48eufbaaytZDgAAgCbSZCuTAAAArD2ESQAAAEoTJgEAAChNmAQAAKA0YRIAAIDShEkAAABKq+hXgwBAY6mqSpKOFa8zc+a8itcAgLWBlUkAAABKEyYBAAAoTZgEAACgNGESAACA0oRJAAAAShMmAQAAKE2YBAAAoDRhEgAAgNKESQAAAEoTJgEAAChNmAQAAKA0YRIAAIDShEkAAABKEyYBAAAoTZgEAACgNGESAACA0oRJAAAAShMmAQAAKE2YBAAAoDRhEgAAgNKESQAAAEqrXtEnzp07N+uvv34lewFgDdT18k5NVKloojoAwIpocGXyhRdeyIABA3LggQdmxowZ2XfffTN16tSm6A0AAIDVVIMrk+eff34uu+yynH766dl4440zZsyYjB49OjfddFNT9McaoqlWJorRViYAAGB10ODK5MKFC7PFFlvUP959992zePHiijYFAADAinv22WdTU1OTJJk6dWr22GOP1NTUpKamJnfffXdFaja4Mtm5c+e8+OKLqaqqSpLcfvvtrp0EAABYTVx11VW5/fbb065duyTJ888/n69//es59thjK1q3wZXJMWPG5Hvf+15efvnl7LTTTvnlL3+Zc889t6JNAQAAsGK6d++e8ePH1z9+7rnn8tBDD+XII4/MiBEjMn/+/IrUbXBl8oMPPsj111+fBQsWpK6uLh06dMgzzzxTkWYAAAAop3///pk2bVr94+233z4HH3xwtttuu0yYMCGXXXZZhg8f3uh1l7sy+cc//jFPP/10Tj755PzhD3/I1KlT88ILL+SJJ56oSCMAAACsun333Tfbbbdd/c/PP/98Reosd2Xy8ccfz1NPPZWZM2fm0ksv/d8dqqtz6KGHVqQZAAAAVs1xxx2X7373u9l+++3zxBNP5Atf+EJF6iw3TJ5yyilJkltvvTWDBw+uSHEAAAAa15gxY3LeeeelVatW+dSnPpXzzjuvInUavGayV69eOf/887NgwYIURZG6urpMmzYt1113XUUaAgAAoJxu3bpl0qRJSZIvfOELueGGGypes8Ew+e1vfzt9+/bNH//4xwwZMiS/+c1vsuWWW1a8sTXdh9+k0rHidWbOnFfxGgAAAP+vBsNkbW1tTj311CxZsiTbbrttDjnkkBx00EFN0RsAAACrqQa/Z7Jdu3ZZvHhxNt9880ydOjVt27Ztir4AAABYjTUYJg844ICccMIJ6du3b6699tocf/zx2XjjjZuiNwAAAFZTDZ7metRRR2Xw4MHp0KFDJk6cmL/85S/p06dPU/QGAADAamq5K5OLFi3KDTfckHvuuScdOnRIknz6059O69atc/DBBzdZgwAAAKx+lrsyOXz48Lz11luZN29e3n333QwYMCBnn312pkyZkuOPP74pewQAAGA1s9ww+Ze//CX3339/5s6dm29+85u5+uqr06dPn9x///3ZcMMNm7JHAAAAVjPLDZOdOnVKdXV1Ntpoo/zjH//I6NGjs99++zVlb0AT8J2oAADrtmnTpuWVV17JHnvskbfeeiuf/exnV2i/5V4zWfXhvzCTJBtttJEgCQAAsJa5++67c+KJJ+b888/PnDlzcthhh+W2225boX2XGyZra2szffr0vPnmm6mrq8v06dPz1ltv1f8BAABgzXbVVVfl+uuvT4cOHbLRRhvllltuyZVXXrlC+y73NNcFCxbkqKOOSlEUSZIjjzyy/ndVVVWZPHnyKrYNAABAc2rRokX9t3ckSdeuXdOixXLXHJex3DD54IMPrnpnAAAArLa23HLLXHvttVmyZEleeOGF/OpXv8rWW2+9QvuuWORsJLW1tTn99NNz2GGH5Ygjjsirr77alOUBAAD4F6NGjcqMGTPSpk2bjBgxIh06dMiYMWNWaN/lrkxWwu9+97ssWbIkN9xwQx577LH8+Mc/zvjx45uyBQAAAP5/9913X04//fScfvrp9duuu+66ZS5zXJ6VCpOLFy9O69atS+/Xo0ePLF26NHV1dZk/f36qq5s0ywIAAJDkF7/4RebPn58bbrghb775Zv32pUuX5o477micMHnooYfmxhtvrH9cV1eXgw46KHfccUfphtdbb728+eab+fKXv5zZs2fniiuu+MTnb7DBeqmublm6zrqkS5fKfz/g6mZdfM1rA+9b4zPTyjDXxmemlbGuzXVde71NxVwb35oy08033zzPPffcR7a3bt06F1xwwQodY7lh8uijj85TTz2VJMtcgFldXZ299967bK9JPky/ffr0yemnn57p06fnmGOOyR133JE2bdp87PNnz16wUnVWD03zIZo1a937Ivh18TVXls/qmspMK8NcG5+ZVsa6NNcuXTquU6+3qZhr46vETCsVTvv27Zu+ffvmy1/+crbYYotlfrdo0aIVOsZyw+Q111yTJDn//PMzcuTIVWjzf3Xq1CmtWrVKkqy//vpZsmRJli5d2ijHBgAAoJzXX389w4YNy8KFC1MURerq6rJw4cL8/ve/b3DfBk9zHT58eB566KHMmTNnme2DBw8u3ejXvva1jBgxIkcccURqa2tz2mmnZb311it9HAAA1h1VVUlTnEkzc6ZVOtY9Y8eOzXnnnZef//znOeGEE/LAAw9k4cKFK7Rvg2HyO9/5Tt56661sscUWqfrwb3KSlQtJVRCxAAAgAElEQVST7du3z6WXXlp6PwAAABpfx44ds+uuu2bKlCmZN29ezjjjjHzlK19ZoX0bDJMvvfRS7r333lVuEgAAgNVL27Zt89prr2WLLbbIU089lV133TW1tbUrtG+DYXKLLbbIzJkz07Vr11VuFCin6+WdmqBK0QQ1AABYHQ0bNiw//vGPM27cuFx55ZW58cYbM3To0BXat8EwuWjRogwYMCA9e/Zc5rsl/3mDHgAAANZMvXv3Tu/evZMkN998c+bOnZt581bs+uEGw+S3vvWtVesOAABYYU1zZlJSjHZ20rrstddey/jx47P++uvnO9/5Ttq3b5/58+fnZz/7Wa677ro8++yzDR6jRUNP6N27d1q2bJlXX301vXr1SlVVVX1yBQAAYM1z9tln51Of+lTmzJmTyy+/PE888US+/OUvZ8qUKfn5z3++QsdocGXyl7/8ZR544IHMnDkzAwYMyKhRozJ06NAcd9xxq/wCAAAAaHqzZ8/OiBEjsnjx4gwcODD33HNPzjrrrOy///4rfIwGVyZvueWWXH311WnXrl022GCD3HTTTbn55ptXqXEAAACaT7t27ZIkrVu3zgcffJCrr766VJBMViBMtmjRYpkb77Rp0yYtW7Ys2SoAAACri6qqqvqfN9hgg/To0aP0MRo8zbV379754Q9/mIULF+aBBx7IjTfemF133bV0IQAAAFYPc+bMya233pqiKDJ37tzceuuty/x+8ODBDR6jwTB55plnZtKkSdlqq61y6623Zq+99sphhx228l0DAAA0saa4S+6adIfcXXfdNU8++eRHfv6nRgmTLVq0yMCBA7PnnnvWb5s5c2Y+85nPlO0XAACA1cDYsWNX+RgNhskf/vCHmTRpUjp37pwkKYoiVVVVmTx58ioXBwAAYM3UYJicPHlyHn744bRv374p+gEAAGAN0ODdXLfaaqssXry4KXoBAACgCf35z39e6X0bXJk88MADs99++6Vnz57LfCXINddcs9JFAQAAaH7jxo3LnDlzcuCBB+bAAw9Mly5dVnjfBsPkJZdcknPOOccNdwAAANYyEydOzJtvvpnbbrstxx57bD7zmc9kyJAh2WeffdKqVatP3LfBMNmxY8cVui0sAAAAa55NN900gwcPTnV1dW644YZMnDgxl1xySb7zne9k3333Xe5+DYbJbbfdNqecckr23HPPZZKpgAkAALBm+/Wvf53bbrsts2bNyuDBg/OrX/0qn/70pzNjxowMGTJk1cLkwoUL06FDh0yZMmWZ7cIkzaGqKkk6VrzOzJnzKl4DAACa29NPP51TTjklu+yyyzLbN95444wePfoT920wTO65557ZZ5990rp161XrEgAAgNVKx44dPxIkhw8fnh/+8Ifp37//J+7bYJh8+OGHM27cuOy1114ZMmRItt9++1XrFgAAgGZ1zjnn5I033shzzz2Xl19+uX770qVL8957763QMRoMk2PHjs3ChQtz//33Z/z48XnnnXey//77Z/Dgwdloo41WvnsAAACaxYknnpg333wz3//+93PyySfXb2/ZsmW22GKLFTpGg2EySdq1a5dNN900m2yySV5//fW89NJL+drXvpZDDz00Rx111Mp1DwAAQLPo1q1bunXrli5duqR3794rdYwV+p7JO++8M926dctXv/rVnHPOOWnTpk3mz5+fffbZR5gEAABYQy1atCjTp0/PJptsUnrfBsNkixYt8otf/CKf/exnl9neoUOHXHXVVaULAgAAsHp45513svfee2ejjTZKmzZtUhRFqqqqMnny5Ab3bTBMnnLKKbnhhhvy+9//PkuWLMkuu+ySmpqatGjRws14AAAA1mBXX331Su/boqEnjBs3Lo8++mgOPPDAfPWrX82TTz6ZsWPHrnRBAAAAVg+bbrpppkyZkkmTJmXDDTfM008/nU033XSF9m1wZfKxxx7LrbfemhYtPsydffv2zaBBg1atYwAAAJrdRRddlH/84x+ZOnVqvvGNb+Tmm2/Oiy++mLPOOqvBfRtcmVy6dGmWLFmyzOOWLVuuWscAAAA0u0cffTTjxo1LmzZt0qFDh/z85z/Pww8/vEL7NrgyOWjQoBx99NHZf//9kyR33XVX/c8AAACsuf55BmpVVVWSZPHixfXbGtJgmDzhhBOy7bbb5oknnkhRFDnhhBPSt2/fle8WAACA1cKAAQMybNiwzJ07N7/4xS9y++23Z+DAgSu073LD5NNPP13/c7t27bL33nsv87udd955FVoGAACguX3zm9/MI488ks985jOZPn16TjnllPTr12+F9l1umPzJT36y3J2qqqpyzTXXlO8UAACA1cZJJ52UAw44IKeddlpat25dat/lhsmJEycu83jOnDlp2bJlOnbsuHJdAgAAsFoZOnRo7rrrrowdOzZ9+vTJAQcckN69e6/Qvg1eM/niiy/mzDPPzIwZM1IURT73uc/lwgsvTPfu3Ve5cQAAAJpPv3790q9fv3zwwQf57W9/mwsuuCCzZ8/Ob3/72wb3bTBMjhgxIqeddlr9ebO/+c1vctZZZ+VXv/rVqncOAABAs3rllVdy11135d57780mm2ySo48+eoX2azBMFkWxzAWY++67by677LKV7xQAAIDVwqBBg9KyZcsMGjQov/zlL9O1a9cV3rfBMPmlL30pl19+eQ455JC0bNkyd999d7bYYou89dZbSZLPfOYzK985AAAAzeaiiy7KVlttlfnz56eurq7Uvg2GyXvuuSdJctNNNy2z/aijjkpVVVUmT55cqiAAAACrh3bt2mXo0KF54403UldXl0033TSXXHJJevTo0eC+DYbJBx98sFGaBAAAYPUyevToHH/88RkwYECS5O67786oUaM+8u0eH6fBMPm3v/0tkyZNyty5c5fZPnbs2JVsFwAAgNXB7Nmz64NkknzlK1/JhAkTVmjfBsPkySefnK985SvZaqutVr5DAADWSl0v79QEVYomqAHrptatW2fq1Kn5whe+kCR57rnn0q5duxXat8Ew2alTp5x88smr1iEAAACrnREjRuSUU05J586dUxRF5s6dm0suuWSF9m0wTA4ZMiSXXHJJdt1111RX/+/Td95555XvGAAAgGbXq1ev3Hffffn73/+eurq69OjRI61bt16hfRsMk3/6058yZcqUTJkypX5bVVVVrrnmmpXvGAAAgGYzY8aMXHjhhXn55Zezww475PTTT0+nTuVOW28wTE6dOjX333//SjcJAADA6mXEiBHp2bNnBg0alPvuuy9jx44tfZPVBsPklltumRdffDFbb731SjcKAADA6mPGjBm5+uqrkyS77757Bg8eXPoYK/TVIEOGDEmXLl3SqlWrFEWRqqqqTJ48uXzHAAAANLtWrVot8/O/Pl5RDYbJyy67rPRBAQAAWHNUVVWV3qfBMLnpppvmjjvuyCuvvJITTjgh991330otgQIAALB6ePnll7PPPvvUP54xY0b22WefUmeiNhgmL7roovzjH//I1KlT841vfCM333xzXnzxxZx11lmr1j0AAADN4r777lvlYzQYJh999NHccsstGTJkSDp06JCf//znOeCAA4RJAACANdSmm266ysdoMEy2aNEiyf+eQ7t48eL6bSvjZz/7WR588MHU1tbm8MMPz8EHH7zSxwIAAKB5NBgmBwwYkGHDhmXu3Ln5xS9+kdtvvz0DBw5cqWJPPvlk/vSnP+X666/PwoUL81//9V8rdRwAAACaV4Nh8pvf/GYeeeSRfOYzn8n06dNzyimnpF+/fitV7NFHH03Pnj1z0kknZf78+TnzzDNX6jgAAAA0rwbDZJJ8+tOfrr+zT5I8/fTT2XnnnUsXmz17dt56661cccUVmTZtWk488cTce++9y70N7QYbrJfq6pal66xLunTp2NwtrJXMtfGZaeMz08ow18ZnppVhro1vXZzpuviaK21dmmmDYfJ73/tefvvb3+azn/1s/baqqqpcc801pYt17tw5n/vc59K6det87nOfS5s2bfLuu+9mo402+tjnz569oHSN1UfTfIhmzZrXJHXWNeba+My08ZlpZZhr4zPTyjDXxrcuznRdfM2V1tgzXZ3DaYNh8rHHHsu9996btm3brnKxf//3f88111yTr3/965k5c2YWLlyYzp07r/JxAQAAaFoN3pb1s5/9bP3prauqX79+2WabbTJ06NCceOKJGTVqVFq2dBorAADAqnj22WdTU1OTJHn99ddz+OGH54gjjsjo0aNTV1dXkZoNrkyuv/762X///bPDDjukdevW9dvHjh27UgXddAcAAKDxXHXVVbn99tvTrl27JB9mtWHDhmWXXXbJqFGjMnny5Oy7776NXrfBMLnHHntkjz32aPTCAAAArLru3btn/Pjx9Qt3U6dOTe/evZMke+65Zx577LHmCZNDhgxp9KIAAAA0jv79+2fatGn1j4uiqP/GjPbt22fevMrcaGm5YXLrrbde5is7qqqq0qlTp3zpS1/KqFGj1ugb53S9vFMTVGmc60wBAADKaNHif2+N8/7776dTp8rkn+XegOfFF1/MCy+8UP/n+eefz5133pnPf/7zOffccyvSDAAAAKtm2223zZNPPpkkefjhh7PTTjtVpE6Dd3P9V5/61KfyH//xH3nppZcq0gwAAACrZvjw4Rk/fnwOPfTQ1NbWpn///hWp0+A1kx+nVatWjd0HAAAAK6lbt26ZNGlSkqRHjx659tprK16zdJi8//771+jrJQEAACrhw1vOdGzUYxar8a1Ylhsm995772VuwJMk8+fPz2abbZZx48ZVvDEAAABWX8sNkxMnTlzmcYsWLdKpU6e0b9++4k0BAACweltumNx0002bsg8AAADWIKXu5goAAACJMAkAAMBKECYBAAAoTZgEAACgNGESAACA0oRJAAAAShMmAQAAKE2YBAAAoDRhEgAAgNKESQAAAEoTJgEAAChNmAQAAKA0YRIAAIDShEkAAABKEyYBAAAoTZgEAACgNGESAACA0oRJAAAAShMmAQAAKE2YBAAAoDRhEgAAgNKESQAAAEoTJgEAAChNmAQAAKA0YRIAAIDShEkAAABKq27uBgAAgKZXVZUkHStaY+bMeRU9Ps3LyiQAAAClCZMAAACUJkwCAABQmjAJAABAacIkAAAApQmTAAAAlCZMAgAAUJowCQAAQGnCJAAAAKUJkwAAAJQmTAIAAFCaMAkAAEBpwiQAAAClCZMAAACUJkwCAABQWrOEyXfeeSd77bVXXn311eYoDwAAwCpq8jBZW1ubUaNGpW3btk1dGgAAgEbS5GHyhz/8YQ477LB07dq1qUsDAADQSKqbsth///d/Z8MNN8wee+yRK6+8ssHnb7DBeqmubtkEna25unTp2NwtrJXMtfGZaeMz08ow18ZnppVhro3PTBufma7dmjRM3nzzzamqqsoTTzyRF154IcOHD8+ECRPSpUuXj33+7NkLmrK9NdKsWfOau4W1krk2PjNtfGZaGeba+My0Msy18Zlp4zPTtVuThsnrrruu/ueampqMGTNmuUESAACA1ZevBgEAAKC0Jl2Z/FcTJ05srtIAAACsIiuTAAAAlCZMAgAAUJowCQAAQGnCJAAAAKUJkwAAAJQmTAIAAFCaMAkAAEBpwiQAAAClCZMAAACUJkwCAABQmjAJAABAacIkAAAApQmTAAAAlCZMAgAAUJowCQAAQGnCJAAAAKUJkwAAAJQmTAIAAFCaMAkAAEBpwiQAAAClCZMAAACUJkwCAABQmjAJAABAacIkAAAApQmTAAAAlFbd3A0AAACw8gYPHpyOHTsmSbp165axY8c2SV1hEgAAYA31wQcfJEkmTpzY5LWd5goAALCGevHFF7Nw4cIce+yxOfroo/PMM880WW0rkwAAAGuotm3b5rjjjsvBBx+cv//97/nGN76Re++9N9XVlY96wiQAAMAaqkePHtlss81SVVWVHj16pHPnzpk1a1Y22WSTitd2misAAMAa6qabbsoFF1yQJJkxY0bmz5+fLl26NEltK5MAAABrqKFDh+bss8/O4YcfnqqqqvzgBz9oklNcE2ESAABgjdW6dev86Ec/apbaTnMFAACgNGESAACA0oRJAAAAShMmAQAAKE2YBAAAoDRhEgAAgNKESQAAAEoTJgEAAChNmAQAAKA0YRIAAIDShEkAAABKEyYBAAAoTZgEAACgNGESAACA0oRJAAAAShMmAQAAKE2YBAAAoDRhEgAAgNKESQAAAEqrbspitbW1GTFiRN58880sXrw4J554YvbZZ5+mbAEAAIBG0KRh8vbbb0/nzp0zbty4zJ49O0OGDBEmAQAA1kBNGiYHDBiQ/v371z9u2bJlU5YHAACgkTRpmGzfvn2SZP78+Tn11FMzbNiwT3z+Bhusl+pqgfOTdOnSsblbWCuZa+Mz08ZnppVhro3PTCvDXBufmTY+M127NWmYTJLp06fnpJNOyhFHHJFBgwZ94nNnz17QRF2tuWbNmtfcLayVzLXxmWnjM9PKMNfGZ6aVYa6Nz0wbn5mu3Zo0TL799ts59thjM2rUqOy2225NWRoAAIBG1KRfDXLFFVfkvffey+WXX56amprU1NRk0aJFTdkCAAAAjaBJVyZHjhyZkSNHNmVJAAAAKqBJVyYBAABYOwiTAAAAlCZMAgAAUJowCQAAQGnCJAAAAKUJkwAAAJQmTAIAAFCaMAkAAEBpwiQAAAClCZMAAACUJkwCAABQmjAJAABAacIkAAAApQmTAAAAlCZMAgAAUJowCQAAQGnCJAAAAKUJkwAAAJQmTAIAAFCaMAkAAEBpwiQAAAClCZMAAACUJkwCAABQmjAJAABAacIkAAAApQmTAAAAlCZMAgAAUJowCQAAQGnCJAAAAKUJkwAAAJQmTAIAAFCaMAkAAEBpwiQAAAClCZMAAACUJkwCAABQmjAJAABAacIkAAAApQmTAAAAlCZMAgAAUJowCQAAQGnCJAAAAKUJkwAAAJQmTAIAAFCaMAkAAEBpwiQAAAClCZMAAACUJkwCAABQmjAJAABAacIkAAAApQmTAAAAlCZMAgAAUJowCQAAQGnVTVmsrq4uY8aMyUsvvZTWrVvn/PPPz2abbdaULQAAAKw1mjNjNenK5AMPPJDFixfnxhtvzOmnn54LLrigKcsDAACsVZozYzVpmPzjH/+YPfbYI0nSq1evPPfcc01ZHgAAYK3SnBmrqiiKoqmKnXPOOdlvv/2y1157JUn69u2bBx54INXVTXq2LQAAwFqhOTNWk65MdujQIe+//37947q6OkESAABgJTVnxmrSMLnjjjvm4YcfTpI888wz6dmzZ1OWBwAAWKs0Z8Zq0tNc/3mnob/+9a8piiI/+MEPssUWWzRVeQAAgLVKc2asJg2TAAAArB2a9DRXAAAA1g7CJAAAAKUJkwAAAJTmezka2cyZM7NkyZIURZGZM2dmhx12aO6WAKDeyy+/nPnz56dFixa5+OKLc8IJJ2S33XZr7raAJvD666/n3nvvTW1tbZIP/9167rnnNnNXrMmEyUZ09tln59lnn83ChQuzcOHCdO/ePZMmTWruttY6c+fOzfrrr9/cbazR5s+fn6uuuiqzZs1K3759s9VWW2WzzTZr7rbgIx566KH86le/yqJFi+q3XXPNNc3Y0Zpv9OjROeecczJ+/PicdtppGTdunDDZSJ544om88cYb2X777dOjR4+0adOmuVuCZQwfPjz9+vXLlClT0rVr1yxYsKC5W1orzJw5MxdffHHeeeed7Lffftl6663zb//2b83dVpNwmmsjeu2113LXXXelT58+ufvuu/1HpJGcd9559T8/8sgjOeSQQ5qxm7XDiBEj8tnPfjZ///vf86lPfSrnnHNOc7e0RuvTp0/69OmTXXbZJdtvv3369++fL37xi9l7772bu7U13qWXXprjjz8+Y8aMqf/Dqqmurs6WW26Z2tra9OrVK0uXLm3ultYKF198cW655ZbceOONeeGFF3L22Wc3d0trhWeeeSajRo3K2WefnbPPPjvHHXdcc7e0Rmvbtm2+9a1vZeONN84FF1yQt99+u7lbWit897vfzcCBA7No0aLssMMOOf/885u7pSYjTDai9u3bp6qqKgsWLMiGG25YfwoBq6ZDhw656KKLcu655+bKK6/Mf/7nfzZ3S2u8OXPmZOjQoamurs6O/1979x5UVbn+Afy7EDaIIIpyUfFwEwTpkEdFwxsqamWAmCIXwWgE9RCCKCqKZiAqXqG85PHSRYVMPHhJUlLRwPJCEkFiCQgoggJxKWDH5rJ/fzisicrzG9gLXtfez2fGmc3aNfMdZthrP+t93+cZNQo0IUgx169fx/Xr1zFp0iSkpqYiNTUVX331Fezt7VlHEz09PT2MHTsWFhYW/D+iGI7jsHLlSkyePBlffvklevfuzTqSUrhz5w62b98ObW1tzJkzB6WlpawjKYWYmBiMHTsW9fX1GDx4MPr168c6kqjJ5XJUVlaisbERjY2NqKurYx1JKUilUkycOBEcx2HYsGHQ0NBgHanH0DZXAdnZ2eHIkSMwNDREWFgYPe0VSFhYGLZt24aSkhIcO3aMdRylUVhYCAB48uQJ1NTouZIQSktLMWjQIACAkZERysvLGScSr88//xwAoKGhgQ0bNsDOzg4cxwEAPD09WUYTvbi4OOTm5sLJyQk3b95EXFwc60hKobW1FU1NTeA4Dq2trfS5KpC+ffvCxcUF33zzDZYtWwZfX1/WkUQtODgYly5dgpubG5ydneHu7s46klKQSCS4ceMG5HI5cnNzVWp3IhWTAnJ3d4ehoSG0tLSQnp5OqxIKmjhxYoefq6qq+GvXr19nEUlpREZGYt26dSgsLERISAg2btzIOpJSsLS0xKpVq2Bvb4/vv/8eo0ePZh1JtCorKwEAL7/8MgDQViwBSSQSZGVlITU1FVOmTEFdXR2t9gjgrbfewptvvonq6mp4eHjA39+fdSSlwHEc8vPzIZVK8eDBA/6zgXRNfX09fHx8AADOzs748ssvGSdSDtHR0YiNjUVFRQU+/PBDlfpexclpf5tgvL298dlnn7GOQQhhpK2tDenp6SgoKICFhQWdmRRASUkJcnNz4eLigp07d8LLywsmJiasY4laSEgIJk+ejOTkZISHh2P37t04fvw461hKoa6uDiUlJTAxMYG+vj7rOEohPz8f+fn5MDIywubNm+Hm5kaFehdcvXoVWVlZSElJgYuLC4Bn96wrV67gwoULjNOJX21tLe7duwdHR0ckJibC1dUVurq6rGP1CFqZFJC2tja2bNkCc3NzfnsLbcdS3L179/D555+jqamJv7Z161aGicTrz6u9f0SrvYprbGzErVu3UFBQgIqKCowaNYpWfBS0Zs0ahIWFAQCcnJwQGRmJTz/9lHEqcWs/M33u3Dk6My2AFStW8Fuw/2zXrl09nEb5WFlZwcrKCgCQnJzMOI142djYoLa2FpqamjA3NwfwbNX3jTfeYJxMOaxcuRJz584F8KweWLVqFQ4cOMA4Vc+gYlJA7TMlf/nlF8ZJlEtERAR8fX1hbGzMOoroUcHYvdatWwcHBwe4ubnh9u3biIiIUJmbSXcaN24cAMDBwQFtbW2M0ygHOjMtHC8vL9YRlNqBAwdw+PBhaGlp8dfoXtZ5BgYGmDNnDl5//XX6m+8GDQ0NmDVrFoBnx95U6cEHFZMCCg4ORlpaGoqLi2FlZYVJkyaxjqQUBg4cCA8PD9YxlEp2djaSk5M7DC0+cuQI41TiV1NTAz8/PwCAra0tUlNTGScSv759++Lzzz/HyJEjkZOTgz59+rCOJHp0ZlpYY8eOBfBsxff69etoaWmBXC5HRUUF/x7pugsXLiAjI4O6DitozZo12LVrF2bNmsWvpMvlcnAchytXrjBOJ37q6uq4efMmf6963m4FZUTFpICioqJQW1uLkSNHIikpCTdu3MDq1atZxxK9IUOG4ODBg7C1teX/OP/Xdk3y/4uJiYG/vz9SU1NhbW0NmUzGOpJSaGpqQmVlJQwMDFBVVUWraAKIjY3Fhx9+iEuXLmHYsGHYsmUL60iiN3z4cL5bLhFOSEgIzMzMcP/+fWhqalLxI5AhQ4Z0WJUkXdO+5To0NBSzZ89mnEb5bNq0CbGxsSgqKoKlpSWioqJYR+oxVEwK6KeffuIb8Lz11lu09UUgzc3NKCoqQlFREX+NiknFUKv17hEaGgovLy/o6OigoaEBmzZtYh1J9PT19REYGMiv9pSUlFBjky6iM9PdLzo6GmvXrsXmzZuxYMEC1nGUQnNzM1xdXWFtbc0/UKazqF2XlJRExWQ3MDc3x3/+8x/WMZigYlJAgwcPxpMnT2BsbIyqqio64yeQPzfbqaioYJREeVCr9e4xYcIEXLp0CTU1NejXrx969erFOpLorV27Fj/88AOkUil+//13DB06FCdPnmQdS5SoYOx+TU1NkEql4DgOjY2NrOMohcDAQNYRlIpMJoO7u3uHZpFUnCvu4MGDOHToUIf5kqrymUvFpADan/bKZDJcunQJgwYNwtOnT9G/f3/GyZTDBx98gMTERDQ3N+P333+HmZkZUlJSWMcStYiICOTn58PPzw/h4eHw9vZmHUkp3Lx5E5GRkdDV1cWvv/6KTZs2YcKECaxjiVpRURFSUlLw7rvvIiwsDKGhoawjiV5+fj42btyI3377Da6urrCyssLUqVNZxxK9BQsW4JNPPsGECRPg5OREc2YFMmLECBw6dAiVlZWYMmUKhg8fzjqSqIWHh7OOoJTOnz+Pa9euqeS5fiomBaAqTx5YSU9PR3p6OrZs2YK3335bpfahdxdqtd493n//fSQmJsLIyAhPnz5FcHAwFZMK6tOnD7/Ko6+vzzeNIl0XExODrVu3Yv369Zg3bx4CAgKomBTAq6++yr9+/fXXoXQKwkUAABfWSURBVKOjwzCN8li3bh0mT56MzMxMDBw4EJGRkTQXVQHW1tbUKKobmJiYqGQhCVAxKai0tDQkJyd3mId46NAhhomUQ79+/SCRSNDQ0ABTU1NIpVLWkUSrfRW9ubkZUqmUX0XX19dHWloa43Ti16tXLxgZGQEAjIyMOmx3IV1jZ2eHI0eOwNDQEGFhYWhtbWUdSSmYmpqC4zjo6+ur7Bcgofj5+T23c+PRo0d7OI3yobmowqJGUd2jtbUVbm5uGD58OP95sH37dsapegYVkwLatm0boqOjoaenxzqKUjE2NsapU6fQu3dv7Nq1C/X19awjiVb7Knp4eDhWrlzJF5N/PpdKukZHRwfHjh2Dg4MDMjMz6bNAACtWrEBDQwM0NTWRnp4Oe3t71pFET09PDydOnIBUKkVKSgr69u3LOpKote+W2bdvH5ydnTF69Gjk5OTg6tWrjJMpD5qLKixqFCU8f39/1hGYob9IAVlZWWHcuHGwsbHh/xHFRUdHY/z48Vi9ejUMDQ0RFxfHOpLolZaWYtCgQQCeraCVl5czTqQcduzYgbKyMsTFxaGsrIzGWAjg6dOn2LhxI5YsWYKqqio8fvyYdSTR27JlC0pLS9G/f3/8+OOP2Lx5M+tIomZhYQELCwtUVVVh1qxZMDIywowZM1BaWso6mlJon4ual5eHkJAQREREsI4ketQoSnh2dnaora1FVVUVKisrcffuXdaRegytTArI2dkZnp6esLCw4K/Rio/i6urqcPToURQXF8PKyorfRki6ztLSEqtWrYK9vT2ys7OpUYRAduzYgZkzZyI8PJw6uQpkw4YNePvtt7F//36MGTMGERER1M1VQffu3YOTkxOcnJwAPGtyNGjQIOpALoCkpCTY29vj+++/p+2DAqG5qMKiRlHdY9myZTAxMUFBQQEkEgm0tbUREBDAOlaP4OS0+Vwwb775JgICAqCrq8tfmzRpEsNEymHx4sWYMmUKRo0ahe+++w7ffvst9u/fzzqWqLW1tSE9PR35+fmwsLCAs7Mz60hK4c6dO0hLS8OdO3dgamqKmTNn0u9WQW+99RY+/fRTLFy4EEePHoWfnx+OHTvGOpaoLViwAFVVVbCzs0NeXh40NDQgk8ng4eGhMl9+ukNlZSU++ugjFBQUwNLSEiEhIdDW1mYdS7SmTZvW4Syquro6WlpaIJFIcOHCBYbJlEd9fT01ihJI+z1q7dq1iImJga+vLz97XtnRyqSABg4ciFmzZrGOoXSamprg4+MDALCxsUFqairjROLX2NiIxsZGGBgY4LfffsOZM2fg7u7OOpbojR49GmZmZrCxsUFCQgKioqKomFSQRCJBRkYG2trakJ2dDYlEwjqS6GlpaeHcuXPQ1NSETCbDsmXLsGfPHvj6+lIxqQB9fX3Mnj0bTU1N4DgOBQUFdMZXARcvXoRcLkdUVBS8vLxgb2+PvLw8JCYmso4mSp6ens9tFHXixIkeTqOcZDIZpFIpevXqpVLNIqmYFJCWlhYWLVqEESNG8H+wK1asYJxKvIqKigAA/fv3x4ULFzBmzBjk5OTAxMSEcTLxCwoKgqGhIX9u8nk3GNI5s2fPhpqaGlxdXREdHQ1ra2vWkURv06ZN2LZtG2pqavDRRx/hvffeYx1J9GpqavhOwxKJBDU1NZBIJGhra2OcTNwWL14MmUwGPT09yOVycByHvXv3so4lWu0Pjh49esQX5SNGjOC/G5DO2b17N+sISs3Lywsff/wxxo8fj6lTp+Kf//wn60g9hopJAdGcLmG9++67/OvExET+aSQVPoqTy+XYuXMn6xhKJzAwENevX8fXX3+Np0+fYuLEibTVXUHGxsZ8Q6PW1lYMHTqUdSTRc3Z2hre3N+zt7ZGbm4tp06YhMTGRnz1LuqapqYnmH3YDXV1dxMfH82dRhwwZwjqSKBkaGmLPnj145513oKmpiWvXruG7777D8uXLWUdTCnK5HEuWLAHwbOasKnXJpjOTAmppaUFubm6HQbAuLi6sY4ne4cOHaeuVwGJiYuDq6gpbW1v+Gm0fFIZMJsOtW7dw8OBBFBcXIyMjg3UkUcrKysLGjRsxZMgQuLi4IDY2Fr1798b8+fMRGBjIOp7o/fTTT3jw4AGGDRsGa2trVFdXo3///vSwTgHx8fEYPXo0LC0t+WuDBw9mmEg5NDY24vTp08jPz4elpSUWLFhA40G6IDo6Gurq6ggPD4dEIkFtbS2/cr5+/XrG6cTP19dXZR8mUTEpoKVLl6K5uRkVFRVobW2FoaEhPvnkE9axRG/hwoX4+OOPqTumgNzc3DrM6+Q4DleuXGGYSDksXboUZWVlmDhxIqZPn45Ro0axjiRaHh4e2LFjB+rq6uDv74/Lly9DV1cXfn5+1NlRQeXl5Th//jyampr4a8HBwQwTKYcNGzbgu+++41ckOI6js2gCoAf1wvD09PzLZ6dcLoeHhwdOnTrFKJXy8PT0REtLC8zNzfmHHdu3b2ecqmfQNlcB1dfX4/jx44iMjOTb2RPF1dTUYNKkSTAxMQHHcXSDFsC5c+cAALW1tdDT06PVCIEsX74cQ4YMQVlZGW3HVJCWlhbMzMwAALa2thgwYAB/nSgmNDQUjo6O/JlpIoyioiLqMtoNgoOD//KgnorJzms/J/1HHMfRCBuBLFmyRGV/l1RMCkhd/dmvUyqVQktLC83NzYwTKYcDBw6wjqB0MjMzERUVhdbWVrz22msYPHgwPDw8WMcSveLiYkRERPC/V47jEBQUxDqWKP15JEA72kyjuD59+iAsLIx1DKVjbW2N7OxsjBgxgr9GxwcURw/qhaGvr4/c3NwOjWFyc3NVtgAS2uHDh1W20zAVkwKaMWMG9u7dCxsbG8yfPx99+vRhHUkpnD59+i/XaEuWYuLj43H8+HEsW7YMS5cuhbe3NxWTAvjkk09w8uRJLFq0CEFBQZg7dy4Vk1109+5deHl5QS6Xo6CggH9dWFjIOproWVlZISUlBba2tnzRbm5uzjiV+GVmZuLatWv8z3R8QBj0oF4YERERCAoKwqBBgzB06FCUlZXh8ePHeP/991lHUwp6enpISEiAubk5/7nq6OjIOFXPoGJSQAsWLOBfOzk58Vu0iGIGDhwI4NmKRF5eHrWvF4Camhr69esHjuOgqalJDz4EoqamBolEwm/Hpie+Xde+FZsI7969e7h37x7/M8dxOHr0KMNEyuGLL75gHUEpzZgxA/v27eMf1Ovo6LCOJErGxsY4deoU7ty5g4qKCrz66qsYOXIkHXMRiI6ODrKzs5GdnQ3g2eeqqhST1IBHQNeuXcNnn33WYVAp3aCFFxAQgMOHD7OOIWqRkZHQ19fH119/DRcXFxQWFmLbtm2sY4ne7t27UVpairt372LcuHHQ1tZGREQE61iEPFd1dTWSkpL4lvak82gYfPdrn9v5888/w9TUlM5OkxdSYWEhCgsLYWZmplJzpqmYFNCcOXOwdu1afiUNACwsLBgmUg5/HFBcUVGB6OhopKSkMEwkfi0tLUhKSsL9+/dhaWmJ+fPn09kegaSnp/O/V5o9S15UOTk5SEhIwDfffIOZM2d2mOtLOufx48fPfY9mIiouMzMTUqkUcrkcmzZtQmhoKFxdXVnHIqSDhIQEnD59Gvb29sjOzoabmxv8/f1Zx+oRVEwKyN/fn0aBdAM/Pz9wHIempibo6upi4cKFmDx5MutYonT9+vXnvjdx4sQeTKJc/teoCk9Pzx5MQsjzyWQypKSkICEhARKJBPX19Th58iSt8gikpKQEFy9e5M/0tT/8JIqZP38+du7ciaioKMTGxmL58uVISEhgHYuQDjw9PXH8+HFoaGhAJpPB29sb//3vf1nH6hF0ZlIA7V8kNTQ0sGHDBtjZ2fFbXuiLZNcVFRVh27ZtGD58OGbOnIng4GBwHIfq6mrW0UTrjyu6T58+hZGREcrKyjB48GAqJhVQWVnJOoLSan+Y1E5DQwPGxsb497//DRMTE4bJxGfatGlwcXHBzp07YWZmhoCAACokBbRmzRpMnToVWVlZMDQ0RGNjI+tISkFTUxMDBgyAuro6DAwMIJPJWEcStezsbCQnJ3d46HHkyBHGqcRPLpdDQ0MDwLMuzu2vVQEVkwJo/yL58ssvAwCqqqpYxlEa69atQ3BwMOrq6rBkyRKcPn0a+vr6CAgIgLu7O+t4orRo0SJER0fj6NGjeO2119DQ0IAnT55g0aJFrKOJWnt34czMzA7X1dXV8eTJExgbG7OIpRRMTEwwatQojB49GtnZ2bh69SpGjhyJyMhIfPrpp6zjicrChQtx/vx5PH78GPPmzaMxKwLT0tLCkiVLUFxcjK1bt8LHx4d1JKWgo6ODt99+Gz4+PkhISKD5qAqKiYmBv78/UlNTYW1tTcW5QEaOHImwsDCMGTMGd+7c4WsCVUDFpADeeOMN1hGUkrq6OiZMmADgWSOj9u642traDFOJ286dO7Fq1SoAgIGBAY4dO4aSkhKsX7+etg4LID4+HlVVVbCzs0NeXh6/3cXDwwMBAQGs44lSWVkZtm7dCuDZGfQvvvgCHh4eOHv2LONk4rN48WIsXrwYt2/fRlJSEn788Ufs2LEDs2fPVqlmEd1FLpejsrISjY2NaGxsRF1dHetISuH999/Hw4cPMWzYMNy/f5/GWCmob9++cHFxwTfffINly5bB19eXdSRRW758OeLj47Fu3TpcvnwZDx48wKxZszB9+nTW0XoMFZMCePfdd8FxHN9tDABqampQXFyM3NxcxunE649b2/7YHIZGg3SdVCrlBxbr6uoCAExNTdHS0sIyltLQ0tLCuXPnoKmpCZlMhmXLlmHPnj3w9fWlYrKLmpubkZGRgX/961/IyspCS0sLHj161KFrNumcsWPHYuzYsfj1119x9uxZrF69GmfOnGEdS9Tq6+sRHByMy5cvw83NDc7OzrSDRiDl5eW4cuUKLl68CIDOoiqK4zjk5+dDKpXiwYMHdExDQX88eqVKBeQfUTEpgGPHjvGvc3JycPz4cRQWFmLevHkMU4lfQUEBVq5cyQ8tb39NQ8u7rqmpiX+9f/9+/nX7UGiimJqaGmhqagJ49gCkpqYGEomEHoAoIDY2Ftu3b8eWLVtgbW2NLVu2IDs7G2vXrmUdTfT69u0LPz8/+Pn5sY4iasePH8dHH30EdXV1fpeHs7Mz61hKg86iCisiIgL5+fnw8/NDeHg4vL29WUcStUePHmH37t1/+96KFSt6OA0b9A1SAO0d8hITE6GhoYH6+npcuXKFGhsoKD4+nn/t5eX1t69J5xgaGiInJwf29vb8tZycHBgYGDBMpTycnZ3h7e0Ne3t75ObmYtq0aUhMTISVlRXraKL1j3/8A3v37u1wbejQoYzSEPJX58+fx8WLF1FfX4/Vq1fTkQGB0VlUYWVnZ/NbhZOTk2keuoK0tLRgbm7OOgZTVEwKoL1D3o4dO6hDnoDGjh3LOoLSWbVqFYKCgvDKK6/A1NQUjx49wo0bN3DgwAHW0ZTCO++8A2dnZzx48ABz586FtbU1qqur6cmvAg4cOIDDhw93+Ez9XyNuCOlpEokEEokE+vr6fIdMIhw6iyqM8+fPIy0tDbdu3cLNmzcBPDs2dP/+fSxcuJBxOvEaOHAg5syZwzoGU1RMCoA65BGxGDp0KJKSkpCWlobS0lK89NJLCA0NpaZGAikvL0dGRgaamprw4MEDfPXVV3ynV9I1Fy5cQEZGBnr37s06itLIz89HfX091NTUsHv3bixduhSOjo6sYykFuv8Li86iCmfSpEkwMDBAbW0tP7ZOTU2Ndnoo6KWXXmIdgTlOTp98gmnvkJeeno558+ZRhzxCVMz8+fPh6OjYoXU9bctWTFBQEPbt29ehIRdRjI+PDyIjI7Fnzx4sXboUO3bsoCHwChg/fjwcHR0hl8tx8+bNDoX5rl27GCYTt787i0qE8csvv3TooTB48GCGaYjY0cqkgKhDHiGqrU+fPggLC2MdQ6k0NzfD1dWVfzDHcRx9QVeQuro6rKys0NzcjJEjR6K1tZV1JFF73vl+ohg6i9o9oqKi8PXXX8PQ0JCfQnDixAnWsYiIUTHZDahDHiGqycrKCikpKbC1teVX0lT9YL6iAgMDWUdQOhzHYeXKlZg8eTK+/PJL2kKsIDrf3z3oLGr3+OGHH3D58mWoqamxjkKUBBWThBAikHv37uGnn37qcI065SlmxIgR2LdvHwoLC2FmZoagoCDWkUQvLi4Oubm5cHJywq1btxAXF8c6EiH/E53IEo6pqSmamproIRIRDBWThBCiIE9PT3Ac95cvPHTOT3Hr1q2Dg4MD3NzccPv2bURERFD3YQVJJBLcvHkTCQkJMDMzw/Dhw1lHIuQv/m7WdDva6t515eXlmDp1KkxNTQGAtrkShVEDHkIIUdDjx4+f+96QIUN6MIny8fPzw7Fjx/iffXx8kJiYyDCR+IWEhMDBwQFjxozB7du3aTwQeSHdvn37ue/R1uKu+7v7Fd2niCJoZZIQQhREN+Lu09TUhMrKShgYGKCqqgptbW2sI4leTU0Nf6bf1tYWqampjBMR8ldUMHaPlpYWXLx4kT+HWlFRgejoaMapiJhRMUkIIeSFFRoaCi8vL+jq6qK+vh6bNm1iHUn0qEAnRHWtWbMGU6dORVZWFgwNDdHY2Mg6EhE5KiYJIYS8sCZMmIArV66guroa+vr6KCkpYR1J9KhAJ0R1aWlpYcmSJSguLsbWrVvh4+PDOhIROSomCSGEvPD09fUBACtXrsSpU6cYpxE3KtAJUV1yuRyVlZVoaGhAY2Mj6urqWEciIkdDZgghhIgG9YwTzh8LdEKIaggODsalS5cwe/ZsODs7Y/LkyawjEZGjlUlCCCGiQeNWhEcFOiGqw8HBAQ4ODvj1119x6dIl6OjosI5ERI6KSUIIIS+cFStW/KVwlMvlePToEaNEyosKdEKU3927dxEZGYmkpCRcvXoV7733HnR1dbFmzRpMmzaNdTwiYlRMEkIIeeF4eXl16jr5/1GBTojqiouLQ2xsLDQ0NBAfH49Dhw7B1NQUAQEBVEwShVAxSQgh5IVDM+aERwU6IapLLpfDxsYGT58+hVQqhZ2dHQBATY3apxDFUDFJCCGEqAAq0AlRXe3zZDMyMuDo6AgAkMlkaGhoYBmLKAEqJgkhhBBCCFFijo6O8PLywpMnT/Dhhx/i4cOHeO+99zBr1izW0YjIcXJq40YIIYQQQohSKywshL6+Pvr374+HDx/i559/xowZM1jHIiJHxSQhhBBCCCGEkE6jU7eEEEIIIYQQQjqNiklCCCGEEEIIIZ1GDXgIIYSotPr6euzatQuZmZno1asX+vbti4iICLS1teHEiRPYvHkzTp48CW1tbbi4uLCOSwghhLwwaGWSEEKIympra0NgYCD09PRw5swZnD17Fu+88w4CAwNhYmKCzZs3AwCysrIgk8kYpyWEEEJeLFRMEkIIUVm3bt1CeXk5QkJCoK7+bLPOK6+8gq1bt+LGjRvw8/PDt99+i7S0NHzwwQe4fPkyxo0bh/r6egBAaWkptdYnhBCisqiYJIQQorLy8vJgY2MDNbWOt0MnJycMGDAAADB+/HhMmzYNISEhmD59OqZMmYKLFy8CAM6cOQN3d/cez00IIYS8CKiYJIQQorLU1NSgqanZqf9n7ty5OHv2LADg/PnzmD17dndEI4QQQl54VEwSQghRWS+99BLy8vLw55HLu3fv/su1dg4ODqioqMBXX30FExMTGBkZ9URUQggh5IVDxSQhhBCVNWbMGAwYMAB79+5Fa2srACAjIwPJycmorq7m/7tevXrx73McB3d3d8TExODNN99kkpsQQgh5EVAxSQghRGVxHIf9+/fj4cOHcHFxgaurKw4dOoSDBw/yZyaBZ+cmDxw4wJ+VfOONNyCVSjF9+nRW0QkhhBDmOPnz9vEQQggh5C/a2trw2WefoaioCOvXr2cdhxBCCGFGnXUAQgghREyCg4NRXl6OI0eOsI5CCCGEMEUrk4QQQgghhBBCOo3OTBJCCCGEEEII6TQqJgkhhBBCCCGEdBoVk4QQQgghhBBCOo2KSUIIIYQQQgghnUbFJCGEEEIIIYSQTqNikhBCCCGEEEJIp/0fzSjV5zWhH4EAAAAASUVORK5CYII=">
            <a:extLst>
              <a:ext uri="{FF2B5EF4-FFF2-40B4-BE49-F238E27FC236}">
                <a16:creationId xmlns:a16="http://schemas.microsoft.com/office/drawing/2014/main" id="{84FAAF59-A468-4569-914D-0FB8375BEDF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Title 1">
            <a:extLst>
              <a:ext uri="{FF2B5EF4-FFF2-40B4-BE49-F238E27FC236}">
                <a16:creationId xmlns:a16="http://schemas.microsoft.com/office/drawing/2014/main" id="{5948B07F-33F4-4A1F-A03B-8D8A97156DF7}"/>
              </a:ext>
            </a:extLst>
          </p:cNvPr>
          <p:cNvSpPr txBox="1">
            <a:spLocks/>
          </p:cNvSpPr>
          <p:nvPr/>
        </p:nvSpPr>
        <p:spPr>
          <a:xfrm>
            <a:off x="10445817" y="-113553"/>
            <a:ext cx="1437860" cy="558063"/>
          </a:xfrm>
          <a:prstGeom prst="rect">
            <a:avLst/>
          </a:prstGeom>
        </p:spPr>
        <p:txBody>
          <a:bodyPr vert="horz" lIns="91440" tIns="45720" rIns="91440" bIns="0" rtlCol="0" anchor="b">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1700" dirty="0"/>
              <a:t>Census API</a:t>
            </a:r>
          </a:p>
        </p:txBody>
      </p:sp>
      <p:sp>
        <p:nvSpPr>
          <p:cNvPr id="12" name="TextBox 11">
            <a:extLst>
              <a:ext uri="{FF2B5EF4-FFF2-40B4-BE49-F238E27FC236}">
                <a16:creationId xmlns:a16="http://schemas.microsoft.com/office/drawing/2014/main" id="{558F536A-D3D4-47B0-B97C-AAD86BF2E9B8}"/>
              </a:ext>
            </a:extLst>
          </p:cNvPr>
          <p:cNvSpPr txBox="1"/>
          <p:nvPr/>
        </p:nvSpPr>
        <p:spPr>
          <a:xfrm>
            <a:off x="516460" y="3872742"/>
            <a:ext cx="5427139" cy="584775"/>
          </a:xfrm>
          <a:prstGeom prst="rect">
            <a:avLst/>
          </a:prstGeom>
          <a:noFill/>
        </p:spPr>
        <p:txBody>
          <a:bodyPr wrap="square" rtlCol="0">
            <a:spAutoFit/>
          </a:bodyPr>
          <a:lstStyle/>
          <a:p>
            <a:r>
              <a:rPr lang="en-US" sz="1600" dirty="0"/>
              <a:t>Analysis of two rates in one graph, different metrics </a:t>
            </a:r>
          </a:p>
          <a:p>
            <a:r>
              <a:rPr lang="en-US" sz="1600" dirty="0"/>
              <a:t>in axes left (Unemployment rate) and right (Poverty rate)</a:t>
            </a:r>
          </a:p>
        </p:txBody>
      </p:sp>
      <p:sp>
        <p:nvSpPr>
          <p:cNvPr id="32" name="TextBox 31">
            <a:extLst>
              <a:ext uri="{FF2B5EF4-FFF2-40B4-BE49-F238E27FC236}">
                <a16:creationId xmlns:a16="http://schemas.microsoft.com/office/drawing/2014/main" id="{F96724DE-BCB5-4A42-9608-DC8BACEE63F7}"/>
              </a:ext>
            </a:extLst>
          </p:cNvPr>
          <p:cNvSpPr txBox="1"/>
          <p:nvPr/>
        </p:nvSpPr>
        <p:spPr>
          <a:xfrm>
            <a:off x="5943600" y="3837280"/>
            <a:ext cx="5111252" cy="1077218"/>
          </a:xfrm>
          <a:prstGeom prst="rect">
            <a:avLst/>
          </a:prstGeom>
          <a:noFill/>
        </p:spPr>
        <p:txBody>
          <a:bodyPr wrap="square" rtlCol="0">
            <a:spAutoFit/>
          </a:bodyPr>
          <a:lstStyle/>
          <a:p>
            <a:r>
              <a:rPr lang="en-US" sz="1600" dirty="0"/>
              <a:t>Gini index: Help to </a:t>
            </a:r>
            <a:r>
              <a:rPr lang="en-US" sz="1400" dirty="0"/>
              <a:t>understand</a:t>
            </a:r>
            <a:r>
              <a:rPr lang="en-US" sz="1600" dirty="0"/>
              <a:t> household income distribution. </a:t>
            </a:r>
          </a:p>
          <a:p>
            <a:r>
              <a:rPr lang="en-US" sz="1600" dirty="0"/>
              <a:t>Best value 0… going to green</a:t>
            </a:r>
          </a:p>
          <a:p>
            <a:r>
              <a:rPr lang="en-US" sz="1600" dirty="0"/>
              <a:t>Worst value 1… going to red</a:t>
            </a:r>
          </a:p>
        </p:txBody>
      </p:sp>
      <p:sp>
        <p:nvSpPr>
          <p:cNvPr id="18" name="TextBox 17">
            <a:extLst>
              <a:ext uri="{FF2B5EF4-FFF2-40B4-BE49-F238E27FC236}">
                <a16:creationId xmlns:a16="http://schemas.microsoft.com/office/drawing/2014/main" id="{9CC6FA9E-A3C6-43D0-A283-97176B1C8E19}"/>
              </a:ext>
            </a:extLst>
          </p:cNvPr>
          <p:cNvSpPr txBox="1"/>
          <p:nvPr/>
        </p:nvSpPr>
        <p:spPr>
          <a:xfrm>
            <a:off x="506654" y="5126216"/>
            <a:ext cx="10499023" cy="738664"/>
          </a:xfrm>
          <a:prstGeom prst="rect">
            <a:avLst/>
          </a:prstGeom>
          <a:noFill/>
        </p:spPr>
        <p:txBody>
          <a:bodyPr wrap="square" rtlCol="0">
            <a:spAutoFit/>
          </a:bodyPr>
          <a:lstStyle/>
          <a:p>
            <a:r>
              <a:rPr lang="en-US" sz="1400" dirty="0"/>
              <a:t>-Palmdale Inglewood and LA have the highest poverty rate and unemployment. </a:t>
            </a:r>
          </a:p>
          <a:p>
            <a:r>
              <a:rPr lang="en-US" sz="1400" dirty="0"/>
              <a:t>-In terms of the income difference, with Palmdale being the lowest, meaning that most people in Palmdale have the same income, because the poverty rate is very high, it is probably one of the low income neighborhoods.   </a:t>
            </a:r>
          </a:p>
        </p:txBody>
      </p:sp>
      <p:sp>
        <p:nvSpPr>
          <p:cNvPr id="20" name="Title 1">
            <a:extLst>
              <a:ext uri="{FF2B5EF4-FFF2-40B4-BE49-F238E27FC236}">
                <a16:creationId xmlns:a16="http://schemas.microsoft.com/office/drawing/2014/main" id="{FC8886AE-39A0-401D-8587-2B39E9EC2D58}"/>
              </a:ext>
            </a:extLst>
          </p:cNvPr>
          <p:cNvSpPr txBox="1">
            <a:spLocks/>
          </p:cNvSpPr>
          <p:nvPr/>
        </p:nvSpPr>
        <p:spPr>
          <a:xfrm>
            <a:off x="506654" y="167583"/>
            <a:ext cx="7758116" cy="558063"/>
          </a:xfrm>
          <a:prstGeom prst="rect">
            <a:avLst/>
          </a:prstGeom>
        </p:spPr>
        <p:txBody>
          <a:bodyPr vert="horz" lIns="91440" tIns="45720" rIns="91440" bIns="0" rtlCol="0" anchor="b">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1800" dirty="0"/>
              <a:t>Poverty/unemployment and household income differences</a:t>
            </a:r>
          </a:p>
        </p:txBody>
      </p:sp>
    </p:spTree>
    <p:extLst>
      <p:ext uri="{BB962C8B-B14F-4D97-AF65-F5344CB8AC3E}">
        <p14:creationId xmlns:p14="http://schemas.microsoft.com/office/powerpoint/2010/main" val="622237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EEA869E1-F851-4A52-92F5-77E592B76A5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5" name="Picture 14">
            <a:extLst>
              <a:ext uri="{FF2B5EF4-FFF2-40B4-BE49-F238E27FC236}">
                <a16:creationId xmlns:a16="http://schemas.microsoft.com/office/drawing/2014/main" id="{B083AD55-8296-44BD-8E14-DD2DDBC351B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7" name="Straight Connector 16">
            <a:extLst>
              <a:ext uri="{FF2B5EF4-FFF2-40B4-BE49-F238E27FC236}">
                <a16:creationId xmlns:a16="http://schemas.microsoft.com/office/drawing/2014/main" id="{2BF46B26-15FC-4C5A-94FA-AE9ED64B5C2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12F6065-5345-44BD-B66E-5487CCD7A9B9}"/>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1" name="Rectangle 20">
            <a:extLst>
              <a:ext uri="{FF2B5EF4-FFF2-40B4-BE49-F238E27FC236}">
                <a16:creationId xmlns:a16="http://schemas.microsoft.com/office/drawing/2014/main" id="{0EF77632-1A0C-4B9F-829B-226E68A78E9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3DCFC27-6BCE-42B6-8372-070EA07685D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25" name="Picture 24">
            <a:extLst>
              <a:ext uri="{FF2B5EF4-FFF2-40B4-BE49-F238E27FC236}">
                <a16:creationId xmlns:a16="http://schemas.microsoft.com/office/drawing/2014/main" id="{F82046CE-87C5-4670-A404-6AB453F5A92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7" name="Straight Connector 26">
            <a:extLst>
              <a:ext uri="{FF2B5EF4-FFF2-40B4-BE49-F238E27FC236}">
                <a16:creationId xmlns:a16="http://schemas.microsoft.com/office/drawing/2014/main" id="{A224BAD7-5931-4CA6-BB58-0CBCFCFA65A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6A4B1E0-284C-4A01-8141-A24D2B8EE09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5027185"/>
            <a:ext cx="864301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6" name="AutoShape 2" descr="data:image/png;base64,iVBORw0KGgoAAAANSUhEUgAAA5MAAAIeCAYAAAAmtls7AAAABHNCSVQICAgIfAhkiAAAAAlwSFlzAAALEgAACxIB0t1+/AAAADl0RVh0U29mdHdhcmUAbWF0cGxvdGxpYiB2ZXJzaW9uIDIuMS4wLCBodHRwOi8vbWF0cGxvdGxpYi5vcmcvpW3flQAAIABJREFUeJzs3XucVXW9P/7XwHCTi6iBmYSSiZc8hh5FTVTQr0IJCol3R0ut9Hj5YqYoEpBamJhmpJgeTyWaSnq8XxMzr6lFWuIlNfOIEqACgoAMzPr94a858VUcFsye4fJ8Ph48HrPX7LXe7/3em4e8/Ky1dlVRFEUAAACghBbN3QAAAABrHmESAACA0oRJAAAAShMmAQAAKE2YBAAAoDRhEgAAgNKESYAmstVWW+Xdd99dZtu9996bmpqaZuroQ+PHj8+5557brD0sz69//etcd911FTv+DjvskGnTpn1ke01NTfbee+8ceOCBGTx4cPbff/8MHz48CxcurFgv//TnP/85o0aNqtjxjz322I98DhtSU1OTe++9d5XqvvrqqznllFMyaNCgHHDAATnqqKPyhz/8IUkyY8aMHHbYYUmSN954I6eccspHtgOw+hEmAVht/fGPf8yiRYuapfaZZ56Z2267LbfeemvuvPPOLFy4MD/5yU8qXveVV17JjBkzKnb8xx57rGLHXp6//e1vOeaYY3LIIYfkjjvuyO23356TTjopJ5xwQl5++eVsvPHGueGGG5Ikb731Vl577bUkWWY7AKuf6uZuAIAPjR8/Pm+++WZmzZqVN998MxtvvHHGjRuXrl27ZsaMGTn33HMzffr01NbWZv/9988JJ5yQadOm5Zhjjsnuu++e5557LkuXLs2pp56aG2+8MX/729+y3Xbb5eKLL85bb72Vmpqa7LHHHnn22WdTFEVGjRqVnXbaaZkeXn755Zx77rmZM2dOqqqqcuyxx2bw4MEZOXJkNtpoo5x22mlJkttuuy33339/jj766Fx88cXZZJNN8tprr6Vdu3b55je/mYkTJ+a1117LfvvtlxEjRiRJHnzwwUyYMCG1tbVp27Zthg8fnh122GG5r/vZZ5/Ngw8+mMceeyxt27bNkUceuUyvV1xxRSZPnpxFixZl4cKFGT58ePbdd99PnOMf/vCHnHfeeamqqsq//du/pa6uboXem6qqquyyyy55+OGHkyR/+MMfcuGFF2bhwoVp1apVhg0blj333DOHHXZYvv71r6d///5JknHjxiVJzjjjjPz617/O9ddfn7q6unTu3Dnf/e53s8UWW+Sss87KnDlz8sYbb+SLX/xiHn/88cybNy9nn312WrZs+bFzv+yyy5bpb++9987222+fl156Kd/+9rdTXV2dn/3sZ1m8eHHefffdDB48OMOGDcvZZ5+dJDnmmGNy5ZVXpkWLFh/7ufo4v/nNb3LllVdm0aJFGTRoUE488cRMmDAhr7zySn70ox/Vz+X888/Prbfeusy+V111VQ466KDsscce9dt22223/OhHP0rbtm0zbdq0DBo0KH/4wx8ycuTIzJgxI8cdd1y+973vZdCgQfnTn/6UJJkwYULuv//+1NXVZdNNN83o0aOz8cYb5/7778+ECRNSVVWVli1b5swzz8zOO++8Qu8tAKugAKBJ9OzZs3jnnXeW2XbPPfcURx11VFEURfGTn/yk2GeffYp58+YVRVEU3/rWt4pLL720KIqiqKmpKSZPnlwURVEsWrSoqKmpKe66667ijTfeKHr27Fk88MADRVEUxahRo4p+/foV8+bNKxYtWlTsvvvuxR//+Mf6591+++1FURTFQw89VOy+++7F4sWLi5/85CfF9773vaK2trbYZ599ivvuu68oiqL4xz/+Ueyxxx7FlClTiueff77Yfffdi9ra2qIoiuKII44oHn744eL3v/99sc022xRTp04tiqIojjvuuOLQQw8tPvjgg+Kdd94pvvCFLxT/+Mc/itdee60YOHBg8e677xZFURR//etfi9133714//33P/F1Dx8+vPjP//zPj8xy2rRpRU1NTbFw4cKiKIrizjvvLAYOHPiJc/zggw+KL33pS8Xjjz9eFEVR3HHHHUXPnj2LN9544yPHP+qoo4p77rmn/vGcOXOKI488srj66quLd999t9htt92KZ555pv619O7du/if//mf4qabbiq++c1vFkVRFEuWLCn69OlTvPbaa8WTTz5ZHHHEEcWCBQuKoiiKRx55pBgwYED9azzmmGPqa9188831x1je3P9f/fr1K376058WRVEUdXV1xVFHHVW89tpr9e/jNttsU//Z+9fP4fI+Vx83j29961tFbW1tMW/evGLAgAHFQw89VLz99tvFjjvuWMyePbsoiqI444wziuuvv/4j+w8cOLB46KGHPrL9n954442iV69eRVEUxe9///ti//33/8j2W265pRg2bFj9LG644Ybi+OOPL4qiKPbZZ5/iT3/6U/1sx48fv9xaADQeK5MATaSqquoj2+rq6tKixf9ecdC7d+906NAhSbLttttm7ty5WbBgQZ5++unMnTs3l156aZJkwYIFefHFF7P99tunVatW2XvvvZMk3bt3zw477FB/jK5du2bu3Lnp2rVr1l9//QwaNChJstdee6Vly5Z56aWX6mv//e9/zwcffJD99tsvyYenGO6333555JFHcuqpp6Zbt2556KGH0qNHj8ycOTN9+vTJU089lW7dumXbbbetr9+xY8e0bt06G264Ydq3b5+5c+fm6aefzsyZM/O1r31tmXn8z//8z3Jf9yfZdNNNc+GFF+aOO+7I66+/nmeffTbvv//+J87xr3/9a6qrq7PbbrslSQYOHPiJ1yZeeOGFmTBhQoqiSJL069cvRx99dB577LF07949X/ziF5MkW265ZXbcccc89dRT+cpXvpILL7wws2bNyvPPP5/NN988m2++eSZNmpTXX399mev/3nvvvcyZMydJ8u///u8f28M222zzsXP/OP9cZa6qqsoVV1yRhx56KHfeeWdeffXVFEXxkes9P+lz9ZWvfOUjxx86dGiqq6vToUOH9O/fP48//nj22muv9O3bN7fddlsGDx6cRx99NKNHj/7IvlVVVSu8Crw8v/3tb/OXv/wlBx10UJIP/+788zXtv//+Ofnkk7PXXntl9913zze+8Y1VqgXAihEmAZrIBhtskDlz5mTDDTes3/bOO++kc+fO9Y/btm1b/3NVVVWKokhdXV2KosgNN9yQdu3aJUnefffdtGnTJrNnz06rVq2WCaqtWrX62PotW7Zc5nFdXd0y25YuXfqRwFsURZYsWZIkOfLII3PzzTdn8803zyGHHFL/3NatWy+zT3X1R//TUldXl9122y0//vGP67dNnz49Xbt2zW9+85uPfd2fZOrUqfmP//iPfO1rX8vuu++enXfeOd/73vfqf7+84/2/x/24Xv/pzDPPzIABAz6y/ZPm1K5du/Tv3z933nln/vSnP+Xggw+uf/0HHnhgzjjjjPrHM2fOzPrrr58kWW+99Zbbx/Lm/v/65zEWLFiQIUOG5P/8n/+TnXbaKQcddFAeeOCBj7z2T/pcfZx//awURVE/uyOPPDJjxoxJdXV19ttvv7Rv3/4j+/bq1SvPPPNM+vXrt8z2n/70p+nevXt23HHH5b7+f+33+OOPzxFHHJEkWbx4cf3/dDjttNNy0EEH5bHHHst///d/57/+679y0003NXhMAFaNG/AANJE999wzEydOrF+hmTt3bm655Zbstdden7hfhw4d0qtXr/z85z9P8uGK1uGHH57JkyeXqv/uu+/WX/P34IMPplWrVunZs2f97z/3uc+luro6999/f5IP76R533335Utf+lKSpH///nnhhRdy33331a8Orajddtstjz32WF599dUkye9+97sccMABDd5cp2XLlvVh9l89/fTT2W677fL1r389vXv3zuTJk7N06dJPPNZWW22Voijyu9/9LkkyefLkBldAP06vXr3yt7/9LX/+85+TfHid6dNPP53evXsnSQ455JDccsstmTJlSv21k3369Mldd92VmTNnJkmuv/76HHPMMSv0msvO/fXXX8/8+fMzbNiw7L333nnyySezePHi+s/dP49f9nN16623piiKzJ07N/fcc0/99Y877rhjWrRokauvvnq5d1497rjj8utf/zqPPvpo/baHH344EydOzNZbb/2R119bW/uRY/Tp0yc33XRT5s+fnyS59NJLc+aZZ2bJkiXZe++9s3Dhwhx++OEZPXp0XnrppSxevLjBWQGwaqxMAjSRc845JxdccEEGDhxYv8pz4IEHZsiQIQ3ue9FFF+W8887LoEGDsnjx4gwcODAHHHDAx36txfK0adMmt912Wy666KK0bds2l1122TKrTa1atcrll1+e888/P+PHj8/SpUtz0kknZdddd03y4Qpk//798/bbby+zuroiPv/5z+fcc8/Nt7/97fpVrQkTJnzsKta/2nPPPXPBBRckSb71rW/Vbx84cGDuv//+fPnLX05dXV369euXuXPn1geNj9OqVatcdtllGTNmTC6++OJss8022WijjUq9jiTZcMMNc+mll+a8887LokWLUlVVlbFjx6ZHjx5Jku222y4tW7bMgAED6lf5+vTpk2984xs59thjU1VVlQ4dOuSnP/3px64y9urVK5dddllOPvnk/PSnPy0996222ip9+/bNl7/85bRu3To9e/bM5z//+bz++uvp3r17BgwYkJqamowfP365n6uP07Fjx3z1q1/NokWLctRRR9V/LpLkq1/9au6+++6PBMN/2myzzXLFFVfkxz/+cX74wx+mrq4uG264YSZMmJCePXsu8zn+/Oc/nzZt2mTo0KG55JJL6rcffPDBmTFjRv3q7CabbJILLrgg1dXVGTFiRL7zne+kuro6VVVV+cEPfvCRFXMAGl9V0dC5RACs8f55t8x/3hVzZSxYsCBHHXVURo0alV69ejVid3yS1X3uS5Ysycknn5wDDjjgY6+1BGDt5TRXABr0yCOPpG/fvtljjz1Wy0Cztlrd5/7KK69kt912ywYbbPCx15cCsHazMgkAAEBprpkEAABYQ9XW1mbEiBF58803s3jx4px44on59Kc/nRNOOCGbb755kuTwww+vyKUIViYBAADWUDfffHNefPHFnHPOOZk9e3aGDBmSk046KfPmzcuxxx5b0drCJAAAwBrq/fffT1EU6dChQ2bPnp2hQ4emT58+ee2117J06dJsttlmGTFiRDp06NDotVfrMDlr1rzmbmGlbbDBepk9e0Fzt7HWMdfGZ6aVYa6Nz0wrw1wbn5k2PjOtDHNtfJWYaZcuHVfoefPnz8+JJ56YQw45JIsXL85WW22V7bbbLhMmTMh7772X4cOHN2pfibu5Vkx1dcuGn0Rp5tr4zLQyzLXxmWllmGvjM9PGZ6aVYa6Nr7lmOn369Bx99NE58MADM2jQoOy7777ZbrvtkiT77rtvnn/++YrUFSYBAADWUG+//XaOPfbYnHHGGRk6dGiS5Ljjjsuf//znJMkTTzyRL3zhCxWp7W6uAAAAa6grrrgi7733Xi6//PJcfvnlSZKzzjorP/jBD9KqVat86lOfynnnnVeR2sIkAADAGmrkyJEZOXLkR7bfcMMNFa/tNFcAAABKEyYBAAAoTZgEAACgNGESAACA0oRJAAAAShMmAQAAKE2YBAAAoLSKhslnn302NTU1y2y74447cuihh1ayLAAAABVWXakDX3XVVbn99tvTrl27+m0vvPBCbrrpphRFUamyAAAANIGKrUx2794948ePr388e/bsXHTRRRkxYkSlSgIAANBEKrYy2b9//0ybNi1JsnTp0pxzzjkZMWJE2rRps8LH2GCD9VJd3bJSLVZcly4dm7uFtZK5Nj4zrQxzbXxmWhnm2vjMtPGZaWWYa+Nbl2ZasTD5r6ZOnZrXX389Y8aMyQcffJBXXnkl3//+93POOed84n6zZy9oivYqokuXjpk1a15zt7HWMdfGZ6aVYa6Nz0wrw1wbn5k2PjOtDHNtfJWY6eocTpskTG6//fa56667kiTTpk3Lt7/97QaDJAAAAKsvXw0CAABAaRUNk926dcukSZMa3AYAAMCapUlOcwUAVk9VVUlS2etxZs5cPa7J6np5pyapU4z2FWjAusFprgAAAJQmTAIAAFCaMAkAAEBpwiQAAAClCZMAAACUJkwCAABQmjAJAABAacIkAAAApQmTAAAAlCZMAgAAUJowCQAAQGnCJAAAAKUJkwAAAJQmTAIAAFCaMAkAAEBpwiQAAAClCZMAAACUJkwCAABQmjAJAABAacIkAAAApQmTAAAAlCZMAgAAUJowCQAAQGnCJAAAAKUJkwAAAJQmTAIAAFCaMAkAAEBpwiQAAAClCZMAAACUJkwCAABQmjAJAABAacIkAAAApQmTAAAAlCZMAgAAUJowCQAAQGnCJAAAAKVVN3cDAE2p6+WdmqbQmCJJx4qWmDlzXkWPDwDwSaxMAgAAUJowCQAAQGnCJAAAAKUJkwAAAJQmTAIAAFCau7kCADSiqqqk0ndzTtzRGWh+ViYBAAAoTZgEAACgNGESAACA0oRJAAAAShMmAQAAKE2YBAAAoDRhEgAAgNKESQAAAEqraJh89tlnU1NTkyR54YUXcsQRR6SmpibHHXdc3n777UqWBgAAoIIqFiavuuqqjBw5Mh988EGS5Pvf/36++93vZuLEidl3331z1VVXVao0AAAAFVaxMNm9e/eMHz++/vHFF1+cbbbZJkmydOnStGnTplKlAQAAqLDqSh24f//+mTZtWv3jrl27JkmmTJmSa6+9Ntddd12Dx9hgg/VSXd2yUi1WXJcuHZu7hbWSuTY+M10zrYvv27r4mtcG3rfKWNfmuq693qZiro1vXZppxcLkx7n77rszYcKEXHnlldlwww0bfP7s2QuaoKvK6NKlY2bNmtfcbax1zLXxmemaa11733xWK6Xy/+jxvlXGujRXf/8rw1wbXyVmujqH0yYLk7fddltuvPHGTJw4MZ07d26qsgAAAFRAk4TJpUuX5vvf/3422WSTnHLKKUmSnXfeOaeeempTlAcAAKCRVTRMduvWLZMmTUqSPPXUU5UsBQAAQBOq6PdMAgAAsHYSJgEAAChNmAQAAKA0YRIAAIDSmvR7JgEAAGg8tbW1GTFiRN58880sXrw4J554Yj7/+c/nrLPOSlVVVbbccsuMHj06LVo0/jqiMAkAALCGuv3229O5c+eMGzcus2fPzpAhQ7L11ltn2LBh2WWXXTJq1KhMnjw5++67b6PXdporAADAGmrAgAH5v//3/9Y/btmyZaZOnZrevXsnSfbcc888/vjjFaktTAIAAKyh2rdvnw4dOmT+/Pk59dRTM2zYsBRFkaqqqvrfz5s3ryK1hUkAAIA12PTp03P00UfnwAMPzKBBg5a5PvL9999Pp06dKlJXmAQAAFhDvf322zn22GNzxhlnZOjQoUmSbbfdNk8++WSS5OGHH85OO+1UkdrCJAAAwBrqiiuuyHvvvZfLL788NTU1qampybBhwzJ+/Pgceuihqa2tTf/+/StS291cAQAA1lAjR47MyJEjP7L92muvrXhtK5MAAACUJkwCAABQmjAJAABAacIkAAAApQmTAAAAlCZMAgAAUJowCQAAQGnCJAAAAKUJkwAAAJQmTAIAAFCaMAkAAEBpwiQAAAClCZMAAACUJkwCAABQmjAJAABAacIkAAAApQmTAAAAlCZMAgAAUJowCQAAQGnCJAAAAKUJkwAAAJQmTAIAAFCaMAkAAEBpwiQAAAClCZMAAACUJkwCAABQmjAJAABAacIkAAAApQmTAAAAlCZMAgAAUFp1czcAAHxU18s7NVGloonqALC2sTIJAABAacIkAAAApQmTAAAAlCZMAgAAUJowCQAAQGnCJAAAAKUJkwAAAJQmTAIAAFCaMAkAAEBpFQ2Tzz77bGpqapIkr7/+eg4//PAcccQRGT16dOrq6ipZGgAAgAqqWJi86qqrMnLkyHzwwQdJkrFjx2bYsGH51a9+laIoMnny5EqVBgAAoMIqFia7d++e8ePH1z+eOnVqevfunSTZc8898/jjj1eqNAAAABVWXakD9+/fP9OmTat/XBRFqqqqkiTt27fPvHnzGjzGBhusl+rqlpVqseK6dOnY3C2slcy18ZnpmmldfN/Wxde8NvC+Vca6Ntd17fU2FXNtfOvSTCsWJv9fLVr87yLo+++/n06dOjW4z+zZCyrZUkV16dIxs2Y1HJgpx1wbn5muuda1981ndc3lfauMdWmu/v5Xhrk2vkrMdHUOp012N9dtt902Tz75ZJLk4Ycfzk477dRUpQEAAGhkTRYmhw8fnvHjx+fQQw9NbW1t+vfv31SlAQAAaGQVPc21W7dumTRpUpKkR48eufbaaytZDgAAgCbSZCuTAAAArD2ESQAAAEoTJgEAAChNmAQAAKA0YRIAAIDShEkAAABKq+hXgwBAY6mqSpKOFa8zc+a8itcAgLWBlUkAAABKEyYBAAAoTZgEAACgNGESAACA0oRJAAAAShMmAQAAKE2YBAAAoDRhEgAAgNKESQAAAEoTJgEAAChNmAQAAKA0YRIAAIDShEkAAABKEyYBAAAoTZgEAACgNGESAACA0oRJAAAAShMmAQAAKE2YBAAAoDRhEgAAgNKESQAAAEqrXtEnzp07N+uvv34lewFgDdT18k5NVKloojoAwIpocGXyhRdeyIABA3LggQdmxowZ2XfffTN16tSm6A0AAIDVVIMrk+eff34uu+yynH766dl4440zZsyYjB49OjfddFNT9McaoqlWJorRViYAAGB10ODK5MKFC7PFFlvUP959992zePHiijYFAADAinv22WdTU1OTJJk6dWr22GOP1NTUpKamJnfffXdFaja4Mtm5c+e8+OKLqaqqSpLcfvvtrp0EAABYTVx11VW5/fbb065duyTJ888/n69//es59thjK1q3wZXJMWPG5Hvf+15efvnl7LTTTvnlL3+Zc889t6JNAQAAsGK6d++e8ePH1z9+7rnn8tBDD+XII4/MiBEjMn/+/IrUbXBl8oMPPsj111+fBQsWpK6uLh06dMgzzzxTkWYAAAAop3///pk2bVr94+233z4HH3xwtttuu0yYMCGXXXZZhg8f3uh1l7sy+cc//jFPP/10Tj755PzhD3/I1KlT88ILL+SJJ56oSCMAAACsun333Tfbbbdd/c/PP/98Reosd2Xy8ccfz1NPPZWZM2fm0ksv/d8dqqtz6KGHVqQZAAAAVs1xxx2X7373u9l+++3zxBNP5Atf+EJF6iw3TJ5yyilJkltvvTWDBw+uSHEAAAAa15gxY3LeeeelVatW+dSnPpXzzjuvInUavGayV69eOf/887NgwYIURZG6urpMmzYt1113XUUaAgAAoJxu3bpl0qRJSZIvfOELueGGGypes8Ew+e1vfzt9+/bNH//4xwwZMiS/+c1vsuWWW1a8sTXdh9+k0rHidWbOnFfxGgAAAP+vBsNkbW1tTj311CxZsiTbbrttDjnkkBx00EFN0RsAAACrqQa/Z7Jdu3ZZvHhxNt9880ydOjVt27Ztir4AAABYjTUYJg844ICccMIJ6du3b6699tocf/zx2XjjjZuiNwAAAFZTDZ7metRRR2Xw4MHp0KFDJk6cmL/85S/p06dPU/QGAADAamq5K5OLFi3KDTfckHvuuScdOnRIknz6059O69atc/DBBzdZgwAAAKx+lrsyOXz48Lz11luZN29e3n333QwYMCBnn312pkyZkuOPP74pewQAAGA1s9ww+Ze//CX3339/5s6dm29+85u5+uqr06dPn9x///3ZcMMNm7JHAAAAVjPLDZOdOnVKdXV1Ntpoo/zjH//I6NGjs99++zVlb0AT8J2oAADrtmnTpuWVV17JHnvskbfeeiuf/exnV2i/5V4zWfXhvzCTJBtttJEgCQAAsJa5++67c+KJJ+b888/PnDlzcthhh+W2225boX2XGyZra2szffr0vPnmm6mrq8v06dPz1ltv1f8BAABgzXbVVVfl+uuvT4cOHbLRRhvllltuyZVXXrlC+y73NNcFCxbkqKOOSlEUSZIjjzyy/ndVVVWZPHnyKrYNAABAc2rRokX9t3ckSdeuXdOixXLXHJex3DD54IMPrnpnAAAArLa23HLLXHvttVmyZEleeOGF/OpXv8rWW2+9QvuuWORsJLW1tTn99NNz2GGH5Ygjjsirr77alOUBAAD4F6NGjcqMGTPSpk2bjBgxIh06dMiYMWNWaN/lrkxWwu9+97ssWbIkN9xwQx577LH8+Mc/zvjx45uyBQAAAP5/9913X04//fScfvrp9duuu+66ZS5zXJ6VCpOLFy9O69atS+/Xo0ePLF26NHV1dZk/f36qq5s0ywIAAJDkF7/4RebPn58bbrghb775Zv32pUuX5o477micMHnooYfmxhtvrH9cV1eXgw46KHfccUfphtdbb728+eab+fKXv5zZs2fniiuu+MTnb7DBeqmublm6zrqkS5fKfz/g6mZdfM1rA+9b4zPTyjDXxmemlbGuzXVde71NxVwb35oy08033zzPPffcR7a3bt06F1xwwQodY7lh8uijj85TTz2VJMtcgFldXZ299967bK9JPky/ffr0yemnn57p06fnmGOOyR133JE2bdp87PNnz16wUnVWD03zIZo1a937Ivh18TVXls/qmspMK8NcG5+ZVsa6NNcuXTquU6+3qZhr46vETCsVTvv27Zu+ffvmy1/+crbYYotlfrdo0aIVOsZyw+Q111yTJDn//PMzcuTIVWjzf3Xq1CmtWrVKkqy//vpZsmRJli5d2ijHBgAAoJzXX389w4YNy8KFC1MURerq6rJw4cL8/ve/b3DfBk9zHT58eB566KHMmTNnme2DBw8u3ejXvva1jBgxIkcccURqa2tz2mmnZb311it9HAAA1h1VVUlTnEkzc6ZVOtY9Y8eOzXnnnZef//znOeGEE/LAAw9k4cKFK7Rvg2HyO9/5Tt56661sscUWqfrwb3KSlQtJVRCxAAAgAElEQVST7du3z6WXXlp6PwAAABpfx44ds+uuu2bKlCmZN29ezjjjjHzlK19ZoX0bDJMvvfRS7r333lVuEgAAgNVL27Zt89prr2WLLbbIU089lV133TW1tbUrtG+DYXKLLbbIzJkz07Vr11VuFCin6+WdmqBK0QQ1AABYHQ0bNiw//vGPM27cuFx55ZW58cYbM3To0BXat8EwuWjRogwYMCA9e/Zc5rsl/3mDHgAAANZMvXv3Tu/evZMkN998c+bOnZt581bs+uEGw+S3vvWtVesOAABYYU1zZlJSjHZ20rrstddey/jx47P++uvnO9/5Ttq3b5/58+fnZz/7Wa677ro8++yzDR6jRUNP6N27d1q2bJlXX301vXr1SlVVVX1yBQAAYM1z9tln51Of+lTmzJmTyy+/PE888US+/OUvZ8qUKfn5z3++QsdocGXyl7/8ZR544IHMnDkzAwYMyKhRozJ06NAcd9xxq/wCAAAAaHqzZ8/OiBEjsnjx4gwcODD33HNPzjrrrOy///4rfIwGVyZvueWWXH311WnXrl022GCD3HTTTbn55ptXqXEAAACaT7t27ZIkrVu3zgcffJCrr766VJBMViBMtmjRYpkb77Rp0yYtW7Ys2SoAAACri6qqqvqfN9hgg/To0aP0MRo8zbV379754Q9/mIULF+aBBx7IjTfemF133bV0IQAAAFYPc+bMya233pqiKDJ37tzceuuty/x+8ODBDR6jwTB55plnZtKkSdlqq61y6623Zq+99sphhx228l0DAAA0saa4S+6adIfcXXfdNU8++eRHfv6nRgmTLVq0yMCBA7PnnnvWb5s5c2Y+85nPlO0XAACA1cDYsWNX+RgNhskf/vCHmTRpUjp37pwkKYoiVVVVmTx58ioXBwAAYM3UYJicPHlyHn744bRv374p+gEAAGAN0ODdXLfaaqssXry4KXoBAACgCf35z39e6X0bXJk88MADs99++6Vnz57LfCXINddcs9JFAQAAaH7jxo3LnDlzcuCBB+bAAw9Mly5dVnjfBsPkJZdcknPOOccNdwAAANYyEydOzJtvvpnbbrstxx57bD7zmc9kyJAh2WeffdKqVatP3LfBMNmxY8cVui0sAAAAa55NN900gwcPTnV1dW644YZMnDgxl1xySb7zne9k3333Xe5+DYbJbbfdNqecckr23HPPZZKpgAkAALBm+/Wvf53bbrsts2bNyuDBg/OrX/0qn/70pzNjxowMGTJk1cLkwoUL06FDh0yZMmWZ7cIkzaGqKkk6VrzOzJnzKl4DAACa29NPP51TTjklu+yyyzLbN95444wePfoT920wTO65557ZZ5990rp161XrEgAAgNVKx44dPxIkhw8fnh/+8Ifp37//J+7bYJh8+OGHM27cuOy1114ZMmRItt9++1XrFgAAgGZ1zjnn5I033shzzz2Xl19+uX770qVL8957763QMRoMk2PHjs3ChQtz//33Z/z48XnnnXey//77Z/Dgwdloo41WvnsAAACaxYknnpg333wz3//+93PyySfXb2/ZsmW22GKLFTpGg2EySdq1a5dNN900m2yySV5//fW89NJL+drXvpZDDz00Rx111Mp1DwAAQLPo1q1bunXrli5duqR3794rdYwV+p7JO++8M926dctXv/rVnHPOOWnTpk3mz5+fffbZR5gEAABYQy1atCjTp0/PJptsUnrfBsNkixYt8otf/CKf/exnl9neoUOHXHXVVaULAgAAsHp45513svfee2ejjTZKmzZtUhRFqqqqMnny5Ab3bTBMnnLKKbnhhhvy+9//PkuWLMkuu+ySmpqatGjRws14AAAA1mBXX331Su/boqEnjBs3Lo8++mgOPPDAfPWrX82TTz6ZsWPHrnRBAAAAVg+bbrpppkyZkkmTJmXDDTfM008/nU033XSF9m1wZfKxxx7LrbfemhYtPsydffv2zaBBg1atYwAAAJrdRRddlH/84x+ZOnVqvvGNb+Tmm2/Oiy++mLPOOqvBfRtcmVy6dGmWLFmyzOOWLVuuWscAAAA0u0cffTTjxo1LmzZt0qFDh/z85z/Pww8/vEL7NrgyOWjQoBx99NHZf//9kyR33XVX/c8AAACsuf55BmpVVVWSZPHixfXbGtJgmDzhhBOy7bbb5oknnkhRFDnhhBPSt2/fle8WAACA1cKAAQMybNiwzJ07N7/4xS9y++23Z+DAgSu073LD5NNPP13/c7t27bL33nsv87udd955FVoGAACguX3zm9/MI488ks985jOZPn16TjnllPTr12+F9l1umPzJT36y3J2qqqpyzTXXlO8UAACA1cZJJ52UAw44IKeddlpat25dat/lhsmJEycu83jOnDlp2bJlOnbsuHJdAgAAsFoZOnRo7rrrrowdOzZ9+vTJAQcckN69e6/Qvg1eM/niiy/mzDPPzIwZM1IURT73uc/lwgsvTPfu3Ve5cQAAAJpPv3790q9fv3zwwQf57W9/mwsuuCCzZ8/Ob3/72wb3bTBMjhgxIqeddlr9ebO/+c1vctZZZ+VXv/rVqncOAABAs3rllVdy11135d57780mm2ySo48+eoX2azBMFkWxzAWY++67by677LKV7xQAAIDVwqBBg9KyZcsMGjQov/zlL9O1a9cV3rfBMPmlL30pl19+eQ455JC0bNkyd999d7bYYou89dZbSZLPfOYzK985AAAAzeaiiy7KVlttlfnz56eurq7Uvg2GyXvuuSdJctNNNy2z/aijjkpVVVUmT55cqiAAAACrh3bt2mXo0KF54403UldXl0033TSXXHJJevTo0eC+DYbJBx98sFGaBAAAYPUyevToHH/88RkwYECS5O67786oUaM+8u0eH6fBMPm3v/0tkyZNyty5c5fZPnbs2JVsFwAAgNXB7Nmz64NkknzlK1/JhAkTVmjfBsPkySefnK985SvZaqutVr5DAADWSl0v79QEVYomqAHrptatW2fq1Kn5whe+kCR57rnn0q5duxXat8Ew2alTp5x88smr1iEAAACrnREjRuSUU05J586dUxRF5s6dm0suuWSF9m0wTA4ZMiSXXHJJdt1111RX/+/Td95555XvGAAAgGbXq1ev3Hffffn73/+eurq69OjRI61bt16hfRsMk3/6058yZcqUTJkypX5bVVVVrrnmmpXvGAAAgGYzY8aMXHjhhXn55Zezww475PTTT0+nTuVOW28wTE6dOjX333//SjcJAADA6mXEiBHp2bNnBg0alPvuuy9jx44tfZPVBsPklltumRdffDFbb731SjcKAADA6mPGjBm5+uqrkyS77757Bg8eXPoYK/TVIEOGDEmXLl3SqlWrFEWRqqqqTJ48uXzHAAAANLtWrVot8/O/Pl5RDYbJyy67rPRBAQAAWHNUVVWV3qfBMLnpppvmjjvuyCuvvJITTjgh991330otgQIAALB6ePnll7PPPvvUP54xY0b22WefUmeiNhgmL7roovzjH//I1KlT841vfCM333xzXnzxxZx11lmr1j0AAADN4r777lvlYzQYJh999NHccsstGTJkSDp06JCf//znOeCAA4RJAACANdSmm266ysdoMEy2aNEiyf+eQ7t48eL6bSvjZz/7WR588MHU1tbm8MMPz8EHH7zSxwIAAKB5NBgmBwwYkGHDhmXu3Ln5xS9+kdtvvz0DBw5cqWJPPvlk/vSnP+X666/PwoUL81//9V8rdRwAAACaV4Nh8pvf/GYeeeSRfOYzn8n06dNzyimnpF+/fitV7NFHH03Pnj1z0kknZf78+TnzzDNX6jgAAAA0rwbDZJJ8+tOfrr+zT5I8/fTT2XnnnUsXmz17dt56661cccUVmTZtWk488cTce++9y70N7QYbrJfq6pal66xLunTp2NwtrJXMtfGZaeMz08ow18ZnppVhro1vXZzpuviaK21dmmmDYfJ73/tefvvb3+azn/1s/baqqqpcc801pYt17tw5n/vc59K6det87nOfS5s2bfLuu+9mo402+tjnz569oHSN1UfTfIhmzZrXJHXWNeba+My08ZlpZZhr4zPTyjDXxrcuznRdfM2V1tgzXZ3DaYNh8rHHHsu9996btm3brnKxf//3f88111yTr3/965k5c2YWLlyYzp07r/JxAQAAaFoN3pb1s5/9bP3prauqX79+2WabbTJ06NCceOKJGTVqVFq2dBorAADAqnj22WdTU1OTJHn99ddz+OGH54gjjsjo0aNTV1dXkZoNrkyuv/762X///bPDDjukdevW9dvHjh27UgXddAcAAKDxXHXVVbn99tvTrl27JB9mtWHDhmWXXXbJqFGjMnny5Oy7776NXrfBMLnHHntkjz32aPTCAAAArLru3btn/Pjx9Qt3U6dOTe/evZMke+65Zx577LHmCZNDhgxp9KIAAAA0jv79+2fatGn1j4uiqP/GjPbt22fevMrcaGm5YXLrrbde5is7qqqq0qlTp3zpS1/KqFGj1ugb53S9vFMTVGmc60wBAADKaNHif2+N8/7776dTp8rkn+XegOfFF1/MCy+8UP/n+eefz5133pnPf/7zOffccyvSDAAAAKtm2223zZNPPpkkefjhh7PTTjtVpE6Dd3P9V5/61KfyH//xH3nppZcq0gwAAACrZvjw4Rk/fnwOPfTQ1NbWpn///hWp0+A1kx+nVatWjd0HAAAAK6lbt26ZNGlSkqRHjx659tprK16zdJi8//771+jrJQEAACrhw1vOdGzUYxar8a1Ylhsm995772VuwJMk8+fPz2abbZZx48ZVvDEAAABWX8sNkxMnTlzmcYsWLdKpU6e0b9++4k0BAACweltumNx0002bsg8AAADWIKXu5goAAACJMAkAAMBKECYBAAAoTZgEAACgNGESAACA0oRJAAAAShMmAQAAKE2YBAAAoDRhEgAAgNKESQAAAEoTJgEAAChNmAQAAKA0YRIAAIDShEkAAABKEyYBAAAoTZgEAACgNGESAACA0oRJAAAAShMmAQAAKE2YBAAAoDRhEgAAgNKESQAAAEoTJgEAAChNmAQAAKA0YRIAAIDShEkAAABKq27uBgAAgKZXVZUkHStaY+bMeRU9Ps3LyiQAAAClCZMAAACUJkwCAABQmjAJAABAacIkAAAApQmTAAAAlCZMAgAAUJowCQAAQGnCJAAAAKUJkwAAAJQmTAIAAFCaMAkAAEBpwiQAAAClCZMAAACUJkwCAABQWrOEyXfeeSd77bVXXn311eYoDwAAwCpq8jBZW1ubUaNGpW3btk1dGgAAgEbS5GHyhz/8YQ477LB07dq1qUsDAADQSKqbsth///d/Z8MNN8wee+yRK6+8ssHnb7DBeqmubtkEna25unTp2NwtrJXMtfGZaeMz08ow18ZnppVhro3PTBufma7dmjRM3nzzzamqqsoTTzyRF154IcOHD8+ECRPSpUuXj33+7NkLmrK9NdKsWfOau4W1krk2PjNtfGZaGeba+My0Msy18Zlp4zPTtVuThsnrrruu/ueampqMGTNmuUESAACA1ZevBgEAAKC0Jl2Z/FcTJ05srtIAAACsIiuTAAAAlCZMAgAAUJowCQAAQGnCJAAAAKUJkwAAAJQmTAIAAFCaMAkAAEBpwiQAAAClCZMAAACUJkwCAABQmjAJAABAacIkAAAApQmTAAAAlCZMAgAAUJowCQAAQGnCJAAAAKUJkwAAAJQmTAIAAFCaMAkAAEBpwiQAAAClCZMAAACUJkwCAABQmjAJAABAacIkAAAApQmTAAAAlFbd3A0AAACw8gYPHpyOHTsmSbp165axY8c2SV1hEgAAYA31wQcfJEkmTpzY5LWd5goAALCGevHFF7Nw4cIce+yxOfroo/PMM880WW0rkwAAAGuotm3b5rjjjsvBBx+cv//97/nGN76Re++9N9XVlY96wiQAAMAaqkePHtlss81SVVWVHj16pHPnzpk1a1Y22WSTitd2misAAMAa6qabbsoFF1yQJJkxY0bmz5+fLl26NEltK5MAAABrqKFDh+bss8/O4YcfnqqqqvzgBz9oklNcE2ESAABgjdW6dev86Ec/apbaTnMFAACgNGESAACA0oRJAAAAShMmAQAAKE2YBAAAoDRhEgAAgNKESQAAAEoTJgEAAChNmAQAAKA0YRIAAIDShEkAAABKEyYBAAAoTZgEAACgNGESAACA0oRJAAAAShMmAQAAKE2YBAAAoDRhEgAAgNKESQAAAEqrbspitbW1GTFiRN58880sXrw4J554YvbZZ5+mbAEAAIBG0KRh8vbbb0/nzp0zbty4zJ49O0OGDBEmAQAA1kBNGiYHDBiQ/v371z9u2bJlU5YHAACgkTRpmGzfvn2SZP78+Tn11FMzbNiwT3z+Bhusl+pqgfOTdOnSsblbWCuZa+Mz08ZnppVhro3PTCvDXBufmTY+M127NWmYTJLp06fnpJNOyhFHHJFBgwZ94nNnz17QRF2tuWbNmtfcLayVzLXxmWnjM9PKMNfGZ6aVYa6Nz0wbn5mu3Zo0TL799ts59thjM2rUqOy2225NWRoAAIBG1KRfDXLFFVfkvffey+WXX56amprU1NRk0aJFTdkCAAAAjaBJVyZHjhyZkSNHNmVJAAAAKqBJVyYBAABYOwiTAAAAlCZMAgAAUJowCQAAQGnCJAAAAKUJkwAAAJQmTAIAAFCaMAkAAEBpwiQAAAClCZMAAACUJkwCAABQmjAJAABAacIkAAAApQmTAAAAlCZMAgAAUJowCQAAQGnCJAAAAKUJkwAAAJQmTAIAAFCaMAkAAEBpwiQAAAClCZMAAACUJkwCAABQmjAJAABAacIkAAAApQmTAAAAlCZMAgAAUJowCQAAQGnCJAAAAKUJkwAAAJQmTAIAAFCaMAkAAEBpwiQAAAClCZMAAACUJkwCAABQmjAJAABAacIkAAAApQmTAAAAlCZMAgAAUJowCQAAQGnCJAAAAKUJkwAAAJQmTAIAAFCaMAkAAEBpwiQAAAClCZMAAACUJkwCAABQmjAJAABAacIkAAAApQmTAAAAlCZMAgAAUJowCQAAQGnVTVmsrq4uY8aMyUsvvZTWrVvn/PPPz2abbdaULQAAAKw1mjNjNenK5AMPPJDFixfnxhtvzOmnn54LLrigKcsDAACsVZozYzVpmPzjH/+YPfbYI0nSq1evPPfcc01ZHgAAYK3SnBmrqiiKoqmKnXPOOdlvv/2y1157JUn69u2bBx54INXVTXq2LQAAwFqhOTNWk65MdujQIe+//37947q6OkESAABgJTVnxmrSMLnjjjvm4YcfTpI888wz6dmzZ1OWBwAAWKs0Z8Zq0tNc/3mnob/+9a8piiI/+MEPssUWWzRVeQAAgLVKc2asJg2TAAAArB2a9DRXAAAA1g7CJAAAAKUJkwAAAJTmezka2cyZM7NkyZIURZGZM2dmhx12aO6WAKDeyy+/nPnz56dFixa5+OKLc8IJJ2S33XZr7raAJvD666/n3nvvTW1tbZIP/9167rnnNnNXrMmEyUZ09tln59lnn83ChQuzcOHCdO/ePZMmTWruttY6c+fOzfrrr9/cbazR5s+fn6uuuiqzZs1K3759s9VWW2WzzTZr7rbgIx566KH86le/yqJFi+q3XXPNNc3Y0Zpv9OjROeecczJ+/PicdtppGTdunDDZSJ544om88cYb2X777dOjR4+0adOmuVuCZQwfPjz9+vXLlClT0rVr1yxYsKC5W1orzJw5MxdffHHeeeed7Lffftl6663zb//2b83dVpNwmmsjeu2113LXXXelT58+ufvuu/1HpJGcd9559T8/8sgjOeSQQ5qxm7XDiBEj8tnPfjZ///vf86lPfSrnnHNOc7e0RuvTp0/69OmTXXbZJdtvv3369++fL37xi9l7772bu7U13qWXXprjjz8+Y8aMqf/Dqqmurs6WW26Z2tra9OrVK0uXLm3ultYKF198cW655ZbceOONeeGFF3L22Wc3d0trhWeeeSajRo3K2WefnbPPPjvHHXdcc7e0Rmvbtm2+9a1vZeONN84FF1yQt99+u7lbWit897vfzcCBA7No0aLssMMOOf/885u7pSYjTDai9u3bp6qqKgsWLMiGG25YfwoBq6ZDhw656KKLcu655+bKK6/Mf/7nfzZ3S2u8OXPmZOjQoamurs6O/1979x5UVbn+Afy7EDaIIIpyUfFwEwTpkEdFwxsqamWAmCIXwWgE9RCCKCqKZiAqXqG85PHSRYVMPHhJUlLRwPJCEkFiCQgoggJxKWDH5rJ/fzisicrzG9gLXtfez2fGmc3aNfMdZthrP+t93+cZNQo0IUgx169fx/Xr1zFp0iSkpqYiNTUVX331Fezt7VlHEz09PT2MHTsWFhYW/D+iGI7jsHLlSkyePBlffvklevfuzTqSUrhz5w62b98ObW1tzJkzB6WlpawjKYWYmBiMHTsW9fX1GDx4MPr168c6kqjJ5XJUVlaisbERjY2NqKurYx1JKUilUkycOBEcx2HYsGHQ0NBgHanH0DZXAdnZ2eHIkSMwNDREWFgYPe0VSFhYGLZt24aSkhIcO3aMdRylUVhYCAB48uQJ1NTouZIQSktLMWjQIACAkZERysvLGScSr88//xwAoKGhgQ0bNsDOzg4cxwEAPD09WUYTvbi4OOTm5sLJyQk3b95EXFwc60hKobW1FU1NTeA4Dq2trfS5KpC+ffvCxcUF33zzDZYtWwZfX1/WkUQtODgYly5dgpubG5ydneHu7s46klKQSCS4ceMG5HI5cnNzVWp3IhWTAnJ3d4ehoSG0tLSQnp5OqxIKmjhxYoefq6qq+GvXr19nEUlpREZGYt26dSgsLERISAg2btzIOpJSsLS0xKpVq2Bvb4/vv/8eo0ePZh1JtCorKwEAL7/8MgDQViwBSSQSZGVlITU1FVOmTEFdXR2t9gjgrbfewptvvonq6mp4eHjA39+fdSSlwHEc8vPzIZVK8eDBA/6zgXRNfX09fHx8AADOzs748ssvGSdSDtHR0YiNjUVFRQU+/PBDlfpexclpf5tgvL298dlnn7GOQQhhpK2tDenp6SgoKICFhQWdmRRASUkJcnNz4eLigp07d8LLywsmJiasY4laSEgIJk+ejOTkZISHh2P37t04fvw461hKoa6uDiUlJTAxMYG+vj7rOEohPz8f+fn5MDIywubNm+Hm5kaFehdcvXoVWVlZSElJgYuLC4Bn96wrV67gwoULjNOJX21tLe7duwdHR0ckJibC1dUVurq6rGP1CFqZFJC2tja2bNkCc3NzfnsLbcdS3L179/D555+jqamJv7Z161aGicTrz6u9f0SrvYprbGzErVu3UFBQgIqKCowaNYpWfBS0Zs0ahIWFAQCcnJwQGRmJTz/9lHEqcWs/M33u3Dk6My2AFStW8Fuw/2zXrl09nEb5WFlZwcrKCgCQnJzMOI142djYoLa2FpqamjA3NwfwbNX3jTfeYJxMOaxcuRJz584F8KweWLVqFQ4cOMA4Vc+gYlJA7TMlf/nlF8ZJlEtERAR8fX1hbGzMOoroUcHYvdatWwcHBwe4ubnh9u3biIiIUJmbSXcaN24cAMDBwQFtbW2M0ygHOjMtHC8vL9YRlNqBAwdw+PBhaGlp8dfoXtZ5BgYGmDNnDl5//XX6m+8GDQ0NmDVrFoBnx95U6cEHFZMCCg4ORlpaGoqLi2FlZYVJkyaxjqQUBg4cCA8PD9YxlEp2djaSk5M7DC0+cuQI41TiV1NTAz8/PwCAra0tUlNTGScSv759++Lzzz/HyJEjkZOTgz59+rCOJHp0ZlpYY8eOBfBsxff69etoaWmBXC5HRUUF/x7pugsXLiAjI4O6DitozZo12LVrF2bNmsWvpMvlcnAchytXrjBOJ37q6uq4efMmf6963m4FZUTFpICioqJQW1uLkSNHIikpCTdu3MDq1atZxxK9IUOG4ODBg7C1teX/OP/Xdk3y/4uJiYG/vz9SU1NhbW0NmUzGOpJSaGpqQmVlJQwMDFBVVUWraAKIjY3Fhx9+iEuXLmHYsGHYsmUL60iiN3z4cL5bLhFOSEgIzMzMcP/+fWhqalLxI5AhQ4Z0WJUkXdO+5To0NBSzZ89mnEb5bNq0CbGxsSgqKoKlpSWioqJYR+oxVEwK6KeffuIb8Lz11lu09UUgzc3NKCoqQlFREX+NiknFUKv17hEaGgovLy/o6OigoaEBmzZtYh1J9PT19REYGMiv9pSUlFBjky6iM9PdLzo6GmvXrsXmzZuxYMEC1nGUQnNzM1xdXWFtbc0/UKazqF2XlJRExWQ3MDc3x3/+8x/WMZigYlJAgwcPxpMnT2BsbIyqqio64yeQPzfbqaioYJREeVCr9e4xYcIEXLp0CTU1NejXrx969erFOpLorV27Fj/88AOkUil+//13DB06FCdPnmQdS5SoYOx+TU1NkEql4DgOjY2NrOMohcDAQNYRlIpMJoO7u3uHZpFUnCvu4MGDOHToUIf5kqrymUvFpADan/bKZDJcunQJgwYNwtOnT9G/f3/GyZTDBx98gMTERDQ3N+P333+HmZkZUlJSWMcStYiICOTn58PPzw/h4eHw9vZmHUkp3Lx5E5GRkdDV1cWvv/6KTZs2YcKECaxjiVpRURFSUlLw7rvvIiwsDKGhoawjiV5+fj42btyI3377Da6urrCyssLUqVNZxxK9BQsW4JNPPsGECRPg5OREc2YFMmLECBw6dAiVlZWYMmUKhg8fzjqSqIWHh7OOoJTOnz+Pa9euqeS5fiomBaAqTx5YSU9PR3p6OrZs2YK3335bpfahdxdqtd493n//fSQmJsLIyAhPnz5FcHAwFZMK6tOnD7/Ko6+vzzeNIl0XExODrVu3Yv369Zg3bx4CAgKomBTAq6++yr9+/fXXoXQKwkUAABfWSURBVKOjwzCN8li3bh0mT56MzMxMDBw4EJGRkTQXVQHW1tbUKKobmJiYqGQhCVAxKai0tDQkJyd3mId46NAhhomUQ79+/SCRSNDQ0ABTU1NIpVLWkUSrfRW9ubkZUqmUX0XX19dHWloa43Ti16tXLxgZGQEAjIyMOmx3IV1jZ2eHI0eOwNDQEGFhYWhtbWUdSSmYmpqC4zjo6+ur7Bcgofj5+T23c+PRo0d7OI3yobmowqJGUd2jtbUVbm5uGD58OP95sH37dsapegYVkwLatm0boqOjoaenxzqKUjE2NsapU6fQu3dv7Nq1C/X19awjiVb7Knp4eDhWrlzJF5N/PpdKukZHRwfHjh2Dg4MDMjMz6bNAACtWrEBDQwM0NTWRnp4Oe3t71pFET09PDydOnIBUKkVKSgr69u3LOpKote+W2bdvH5ydnTF69Gjk5OTg6tWrjJMpD5qLKixqFCU8f39/1hGYob9IAVlZWWHcuHGwsbHh/xHFRUdHY/z48Vi9ejUMDQ0RFxfHOpLolZaWYtCgQQCeraCVl5czTqQcduzYgbKyMsTFxaGsrIzGWAjg6dOn2LhxI5YsWYKqqio8fvyYdSTR27JlC0pLS9G/f3/8+OOP2Lx5M+tIomZhYQELCwtUVVVh1qxZMDIywowZM1BaWso6mlJon4ual5eHkJAQREREsI4ketQoSnh2dnaora1FVVUVKisrcffuXdaRegytTArI2dkZnp6esLCw4K/Rio/i6urqcPToURQXF8PKyorfRki6ztLSEqtWrYK9vT2ys7OpUYRAduzYgZkzZyI8PJw6uQpkw4YNePvtt7F//36MGTMGERER1M1VQffu3YOTkxOcnJwAPGtyNGjQIOpALoCkpCTY29vj+++/p+2DAqG5qMKiRlHdY9myZTAxMUFBQQEkEgm0tbUREBDAOlaP4OS0+Vwwb775JgICAqCrq8tfmzRpEsNEymHx4sWYMmUKRo0ahe+++w7ffvst9u/fzzqWqLW1tSE9PR35+fmwsLCAs7Mz60hK4c6dO0hLS8OdO3dgamqKmTNn0u9WQW+99RY+/fRTLFy4EEePHoWfnx+OHTvGOpaoLViwAFVVVbCzs0NeXh40NDQgk8ng4eGhMl9+ukNlZSU++ugjFBQUwNLSEiEhIdDW1mYdS7SmTZvW4Syquro6WlpaIJFIcOHCBYbJlEd9fT01ihJI+z1q7dq1iImJga+vLz97XtnRyqSABg4ciFmzZrGOoXSamprg4+MDALCxsUFqairjROLX2NiIxsZGGBgY4LfffsOZM2fg7u7OOpbojR49GmZmZrCxsUFCQgKioqKomFSQRCJBRkYG2trakJ2dDYlEwjqS6GlpaeHcuXPQ1NSETCbDsmXLsGfPHvj6+lIxqQB9fX3Mnj0bTU1N4DgOBQUFdMZXARcvXoRcLkdUVBS8vLxgb2+PvLw8JCYmso4mSp6ens9tFHXixIkeTqOcZDIZpFIpevXqpVLNIqmYFJCWlhYWLVqEESNG8H+wK1asYJxKvIqKigAA/fv3x4ULFzBmzBjk5OTAxMSEcTLxCwoKgqGhIX9u8nk3GNI5s2fPhpqaGlxdXREdHQ1ra2vWkURv06ZN2LZtG2pqavDRRx/hvffeYx1J9GpqavhOwxKJBDU1NZBIJGhra2OcTNwWL14MmUwGPT09yOVycByHvXv3so4lWu0Pjh49esQX5SNGjOC/G5DO2b17N+sISs3Lywsff/wxxo8fj6lTp+Kf//wn60g9hopJAdGcLmG9++67/OvExET+aSQVPoqTy+XYuXMn6xhKJzAwENevX8fXX3+Np0+fYuLEibTVXUHGxsZ8Q6PW1lYMHTqUdSTRc3Z2hre3N+zt7ZGbm4tp06YhMTGRnz1LuqapqYnmH3YDXV1dxMfH82dRhwwZwjqSKBkaGmLPnj145513oKmpiWvXruG7777D8uXLWUdTCnK5HEuWLAHwbOasKnXJpjOTAmppaUFubm6HQbAuLi6sY4ne4cOHaeuVwGJiYuDq6gpbW1v+Gm0fFIZMJsOtW7dw8OBBFBcXIyMjg3UkUcrKysLGjRsxZMgQuLi4IDY2Fr1798b8+fMRGBjIOp7o/fTTT3jw4AGGDRsGa2trVFdXo3///vSwTgHx8fEYPXo0LC0t+WuDBw9mmEg5NDY24vTp08jPz4elpSUWLFhA40G6IDo6Gurq6ggPD4dEIkFtbS2/cr5+/XrG6cTP19dXZR8mUTEpoKVLl6K5uRkVFRVobW2FoaEhPvnkE9axRG/hwoX4+OOPqTumgNzc3DrM6+Q4DleuXGGYSDksXboUZWVlmDhxIqZPn45Ro0axjiRaHh4e2LFjB+rq6uDv74/Lly9DV1cXfn5+1NlRQeXl5Th//jyampr4a8HBwQwTKYcNGzbgu+++41ckOI6js2gCoAf1wvD09PzLZ6dcLoeHhwdOnTrFKJXy8PT0REtLC8zNzfmHHdu3b2ecqmfQNlcB1dfX4/jx44iMjOTb2RPF1dTUYNKkSTAxMQHHcXSDFsC5c+cAALW1tdDT06PVCIEsX74cQ4YMQVlZGW3HVJCWlhbMzMwAALa2thgwYAB/nSgmNDQUjo6O/JlpIoyioiLqMtoNgoOD//KgnorJzms/J/1HHMfRCBuBLFmyRGV/l1RMCkhd/dmvUyqVQktLC83NzYwTKYcDBw6wjqB0MjMzERUVhdbWVrz22msYPHgwPDw8WMcSveLiYkRERPC/V47jEBQUxDqWKP15JEA72kyjuD59+iAsLIx1DKVjbW2N7OxsjBgxgr9GxwcURw/qhaGvr4/c3NwOjWFyc3NVtgAS2uHDh1W20zAVkwKaMWMG9u7dCxsbG8yfPx99+vRhHUkpnD59+i/XaEuWYuLj43H8+HEsW7YMS5cuhbe3NxWTAvjkk09w8uRJLFq0CEFBQZg7dy4Vk1109+5deHl5QS6Xo6CggH9dWFjIOproWVlZISUlBba2tnzRbm5uzjiV+GVmZuLatWv8z3R8QBj0oF4YERERCAoKwqBBgzB06FCUlZXh8ePHeP/991lHUwp6enpISEiAubk5/7nq6OjIOFXPoGJSQAsWLOBfOzk58Vu0iGIGDhwI4NmKRF5eHrWvF4Camhr69esHjuOgqalJDz4EoqamBolEwm/Hpie+Xde+FZsI7969e7h37x7/M8dxOHr0KMNEyuGLL75gHUEpzZgxA/v27eMf1Ovo6LCOJErGxsY4deoU7ty5g4qKCrz66qsYOXIkHXMRiI6ODrKzs5GdnQ3g2eeqqhST1IBHQNeuXcNnn33WYVAp3aCFFxAQgMOHD7OOIWqRkZHQ19fH119/DRcXFxQWFmLbtm2sY4ne7t27UVpairt372LcuHHQ1tZGREQE61iEPFd1dTWSkpL4lvak82gYfPdrn9v5888/w9TUlM5OkxdSYWEhCgsLYWZmplJzpqmYFNCcOXOwdu1afiUNACwsLBgmUg5/HFBcUVGB6OhopKSkMEwkfi0tLUhKSsL9+/dhaWmJ+fPn09kegaSnp/O/V5o9S15UOTk5SEhIwDfffIOZM2d2mOtLOufx48fPfY9mIiouMzMTUqkUcrkcmzZtQmhoKFxdXVnHIqSDhIQEnD59Gvb29sjOzoabmxv8/f1Zx+oRVEwKyN/fn0aBdAM/Pz9wHIempibo6upi4cKFmDx5MutYonT9+vXnvjdx4sQeTKJc/teoCk9Pzx5MQsjzyWQypKSkICEhARKJBPX19Th58iSt8gikpKQEFy9e5M/0tT/8JIqZP38+du7ciaioKMTGxmL58uVISEhgHYuQDjw9PXH8+HFoaGhAJpPB29sb//3vf1nH6hF0ZlIA7V8kNTQ0sGHDBtjZ2fFbXuiLZNcVFRVh27ZtGD58OGbOnIng4GBwHIfq6mrW0UTrjyu6T58+hZGREcrKyjB48GAqJhVQWVnJOoLSan+Y1E5DQwPGxsb497//DRMTE4bJxGfatGlwcXHBzp07YWZmhoCAACokBbRmzRpMnToVWVlZMDQ0RGNjI+tISkFTUxMDBgyAuro6DAwMIJPJWEcStezsbCQnJ3d46HHkyBHGqcRPLpdDQ0MDwLMuzu2vVQEVkwJo/yL58ssvAwCqqqpYxlEa69atQ3BwMOrq6rBkyRKcPn0a+vr6CAgIgLu7O+t4orRo0SJER0fj6NGjeO2119DQ0IAnT55g0aJFrKOJWnt34czMzA7X1dXV8eTJExgbG7OIpRRMTEwwatQojB49GtnZ2bh69SpGjhyJyMhIfPrpp6zjicrChQtx/vx5PH78GPPmzaMxKwLT0tLCkiVLUFxcjK1bt8LHx4d1JKWgo6ODt99+Gz4+PkhISKD5qAqKiYmBv78/UlNTYW1tTcW5QEaOHImwsDCMGTMGd+7c4WsCVUDFpADeeOMN1hGUkrq6OiZMmADgWSOj9u642traDFOJ286dO7Fq1SoAgIGBAY4dO4aSkhKsX7+etg4LID4+HlVVVbCzs0NeXh6/3cXDwwMBAQGs44lSWVkZtm7dCuDZGfQvvvgCHh4eOHv2LONk4rN48WIsXrwYt2/fRlJSEn788Ufs2LEDs2fPVqlmEd1FLpejsrISjY2NaGxsRF1dHetISuH999/Hw4cPMWzYMNy/f5/GWCmob9++cHFxwTfffINly5bB19eXdSRRW758OeLj47Fu3TpcvnwZDx48wKxZszB9+nTW0XoMFZMCePfdd8FxHN9tDABqampQXFyM3NxcxunE649b2/7YHIZGg3SdVCrlBxbr6uoCAExNTdHS0sIyltLQ0tLCuXPnoKmpCZlMhmXLlmHPnj3w9fWlYrKLmpubkZGRgX/961/IyspCS0sLHj161KFrNumcsWPHYuzYsfj1119x9uxZrF69GmfOnGEdS9Tq6+sRHByMy5cvw83NDc7OzrSDRiDl5eW4cuUKLl68CIDOoiqK4zjk5+dDKpXiwYMHdExDQX88eqVKBeQfUTEpgGPHjvGvc3JycPz4cRQWFmLevHkMU4lfQUEBVq5cyQ8tb39NQ8u7rqmpiX+9f/9+/nX7UGiimJqaGmhqagJ49gCkpqYGEomEHoAoIDY2Ftu3b8eWLVtgbW2NLVu2IDs7G2vXrmUdTfT69u0LPz8/+Pn5sY4iasePH8dHH30EdXV1fpeHs7Mz61hKg86iCisiIgL5+fnw8/NDeHg4vL29WUcStUePHmH37t1/+96KFSt6OA0b9A1SAO0d8hITE6GhoYH6+npcuXKFGhsoKD4+nn/t5eX1t69J5xgaGiInJwf29vb8tZycHBgYGDBMpTycnZ3h7e0Ne3t75ObmYtq0aUhMTISVlRXraKL1j3/8A3v37u1wbejQoYzSEPJX58+fx8WLF1FfX4/Vq1fTkQGB0VlUYWVnZ/NbhZOTk2keuoK0tLRgbm7OOgZTVEwKoL1D3o4dO6hDnoDGjh3LOoLSWbVqFYKCgvDKK6/A1NQUjx49wo0bN3DgwAHW0ZTCO++8A2dnZzx48ABz586FtbU1qqur6cmvAg4cOIDDhw93+Ez9XyNuCOlpEokEEokE+vr6fIdMIhw6iyqM8+fPIy0tDbdu3cLNmzcBPDs2dP/+fSxcuJBxOvEaOHAg5syZwzoGU1RMCoA65BGxGDp0KJKSkpCWlobS0lK89NJLCA0NpaZGAikvL0dGRgaamprw4MEDfPXVV3ynV9I1Fy5cQEZGBnr37s06itLIz89HfX091NTUsHv3bixduhSOjo6sYykFuv8Li86iCmfSpEkwMDBAbW0tP7ZOTU2Ndnoo6KWXXmIdgTlOTp98gmnvkJeeno558+ZRhzxCVMz8+fPh6OjYoXU9bctWTFBQEPbt29ehIRdRjI+PDyIjI7Fnzx4sXboUO3bsoCHwChg/fjwcHR0hl8tx8+bNDoX5rl27GCYTt787i0qE8csvv3TooTB48GCGaYjY0cqkgKhDHiGqrU+fPggLC2MdQ6k0NzfD1dWVfzDHcRx9QVeQuro6rKys0NzcjJEjR6K1tZV1JFF73vl+ohg6i9o9oqKi8PXXX8PQ0JCfQnDixAnWsYiIUTHZDahDHiGqycrKCikpKbC1teVX0lT9YL6iAgMDWUdQOhzHYeXKlZg8eTK+/PJL2kKsIDrf3z3oLGr3+OGHH3D58mWoqamxjkKUBBWThBAikHv37uGnn37qcI065SlmxIgR2LdvHwoLC2FmZoagoCDWkUQvLi4Oubm5cHJywq1btxAXF8c6EiH/E53IEo6pqSmamproIRIRDBWThBCiIE9PT3Ac95cvPHTOT3Hr1q2Dg4MD3NzccPv2bURERFD3YQVJJBLcvHkTCQkJMDMzw/Dhw1lHIuQv/m7WdDva6t515eXlmDp1KkxNTQGAtrkShVEDHkIIUdDjx4+f+96QIUN6MIny8fPzw7Fjx/iffXx8kJiYyDCR+IWEhMDBwQFjxozB7du3aTwQeSHdvn37ue/R1uKu+7v7Fd2niCJoZZIQQhREN+Lu09TUhMrKShgYGKCqqgptbW2sI4leTU0Nf6bf1tYWqampjBMR8ldUMHaPlpYWXLx4kT+HWlFRgejoaMapiJhRMUkIIeSFFRoaCi8vL+jq6qK+vh6bNm1iHUn0qEAnRHWtWbMGU6dORVZWFgwNDdHY2Mg6EhE5KiYJIYS8sCZMmIArV66guroa+vr6KCkpYR1J9KhAJ0R1aWlpYcmSJSguLsbWrVvh4+PDOhIROSomCSGEvPD09fUBACtXrsSpU6cYpxE3KtAJUV1yuRyVlZVoaGhAY2Mj6urqWEciIkdDZgghhIgG9YwTzh8LdEKIaggODsalS5cwe/ZsODs7Y/LkyawjEZGjlUlCCCGiQeNWhEcFOiGqw8HBAQ4ODvj1119x6dIl6OjosI5ERI6KSUIIIS+cFStW/KVwlMvlePToEaNEyosKdEKU3927dxEZGYmkpCRcvXoV7733HnR1dbFmzRpMmzaNdTwiYlRMEkIIeeF4eXl16jr5/1GBTojqiouLQ2xsLDQ0NBAfH49Dhw7B1NQUAQEBVEwShVAxSQgh5IVDM+aERwU6IapLLpfDxsYGT58+hVQqhZ2dHQBATY3apxDFUDFJCCGEqAAq0AlRXe3zZDMyMuDo6AgAkMlkaGhoYBmLKAEqJgkhhBBCCFFijo6O8PLywpMnT/Dhhx/i4cOHeO+99zBr1izW0YjIcXJq40YIIYQQQohSKywshL6+Pvr374+HDx/i559/xowZM1jHIiJHxSQhhBBCCCGEkE6jU7eEEEIIIYQQQjqNiklCCCGEEEIIIZ1GDXgIIYSotPr6euzatQuZmZno1asX+vbti4iICLS1teHEiRPYvHkzTp48CW1tbbi4uLCOSwghhLwwaGWSEEKIympra0NgYCD09PRw5swZnD17Fu+88w4CAwNhYmKCzZs3AwCysrIgk8kYpyWEEEJeLFRMEkIIUVm3bt1CeXk5QkJCoK7+bLPOK6+8gq1bt+LGjRvw8/PDt99+i7S0NHzwwQe4fPkyxo0bh/r6egBAaWkptdYnhBCisqiYJIQQorLy8vJgY2MDNbWOt0MnJycMGDAAADB+/HhMmzYNISEhmD59OqZMmYKLFy8CAM6cOQN3d/cez00IIYS8CKiYJIQQorLU1NSgqanZqf9n7ty5OHv2LADg/PnzmD17dndEI4QQQl54VEwSQghRWS+99BLy8vLw55HLu3fv/su1dg4ODqioqMBXX30FExMTGBkZ9URUQggh5IVDxSQhhBCVNWbMGAwYMAB79+5Fa2srACAjIwPJycmorq7m/7tevXrx73McB3d3d8TExODNN99kkpsQQgh5EVAxSQghRGVxHIf9+/fj4cOHcHFxgaurKw4dOoSDBw/yZyaBZ+cmDxw4wJ+VfOONNyCVSjF9+nRW0QkhhBDmOPnz9vEQQggh5C/a2trw2WefoaioCOvXr2cdhxBCCGFGnXUAQgghREyCg4NRXl6OI0eOsI5CCCGEMEUrk4QQQgghhBBCOo3OTBJCCCGEEEII6TQqJgkhhBBCCCGEdBoVk4QQQgghhBBCOo2KSUIIIYQQQgghnUbFJCGEEEIIIYSQTqNikhBCCCGEEEJIp/0fzSjV5zWhH4EAAAAASUVORK5CYII=">
            <a:extLst>
              <a:ext uri="{FF2B5EF4-FFF2-40B4-BE49-F238E27FC236}">
                <a16:creationId xmlns:a16="http://schemas.microsoft.com/office/drawing/2014/main" id="{84FAAF59-A468-4569-914D-0FB8375BEDF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Title 1">
            <a:extLst>
              <a:ext uri="{FF2B5EF4-FFF2-40B4-BE49-F238E27FC236}">
                <a16:creationId xmlns:a16="http://schemas.microsoft.com/office/drawing/2014/main" id="{5948B07F-33F4-4A1F-A03B-8D8A97156DF7}"/>
              </a:ext>
            </a:extLst>
          </p:cNvPr>
          <p:cNvSpPr txBox="1">
            <a:spLocks/>
          </p:cNvSpPr>
          <p:nvPr/>
        </p:nvSpPr>
        <p:spPr>
          <a:xfrm>
            <a:off x="10445817" y="-113553"/>
            <a:ext cx="1437860" cy="558063"/>
          </a:xfrm>
          <a:prstGeom prst="rect">
            <a:avLst/>
          </a:prstGeom>
        </p:spPr>
        <p:txBody>
          <a:bodyPr vert="horz" lIns="91440" tIns="45720" rIns="91440" bIns="0" rtlCol="0" anchor="b">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1700" dirty="0"/>
              <a:t>Census API</a:t>
            </a:r>
          </a:p>
        </p:txBody>
      </p:sp>
      <p:sp>
        <p:nvSpPr>
          <p:cNvPr id="12" name="TextBox 11">
            <a:extLst>
              <a:ext uri="{FF2B5EF4-FFF2-40B4-BE49-F238E27FC236}">
                <a16:creationId xmlns:a16="http://schemas.microsoft.com/office/drawing/2014/main" id="{558F536A-D3D4-47B0-B97C-AAD86BF2E9B8}"/>
              </a:ext>
            </a:extLst>
          </p:cNvPr>
          <p:cNvSpPr txBox="1"/>
          <p:nvPr/>
        </p:nvSpPr>
        <p:spPr>
          <a:xfrm>
            <a:off x="326179" y="4064516"/>
            <a:ext cx="5851521" cy="584775"/>
          </a:xfrm>
          <a:prstGeom prst="rect">
            <a:avLst/>
          </a:prstGeom>
          <a:noFill/>
        </p:spPr>
        <p:txBody>
          <a:bodyPr wrap="square" rtlCol="0">
            <a:spAutoFit/>
          </a:bodyPr>
          <a:lstStyle/>
          <a:p>
            <a:r>
              <a:rPr lang="en-US" sz="1600" dirty="0"/>
              <a:t>Rate of persons age 25 and over who are illiterate Best value… going to zero (green)</a:t>
            </a:r>
          </a:p>
        </p:txBody>
      </p:sp>
      <p:sp>
        <p:nvSpPr>
          <p:cNvPr id="32" name="TextBox 31">
            <a:extLst>
              <a:ext uri="{FF2B5EF4-FFF2-40B4-BE49-F238E27FC236}">
                <a16:creationId xmlns:a16="http://schemas.microsoft.com/office/drawing/2014/main" id="{F96724DE-BCB5-4A42-9608-DC8BACEE63F7}"/>
              </a:ext>
            </a:extLst>
          </p:cNvPr>
          <p:cNvSpPr txBox="1"/>
          <p:nvPr/>
        </p:nvSpPr>
        <p:spPr>
          <a:xfrm>
            <a:off x="6177700" y="4062465"/>
            <a:ext cx="5860774" cy="861774"/>
          </a:xfrm>
          <a:prstGeom prst="rect">
            <a:avLst/>
          </a:prstGeom>
          <a:noFill/>
        </p:spPr>
        <p:txBody>
          <a:bodyPr wrap="square" rtlCol="0">
            <a:spAutoFit/>
          </a:bodyPr>
          <a:lstStyle/>
          <a:p>
            <a:r>
              <a:rPr lang="en-US" sz="1600" dirty="0"/>
              <a:t>CSR school ranking average includes: Elementary, middle and high school.</a:t>
            </a:r>
          </a:p>
          <a:p>
            <a:r>
              <a:rPr lang="en-US" sz="1600" dirty="0"/>
              <a:t>Best value: 10 (green)</a:t>
            </a:r>
          </a:p>
        </p:txBody>
      </p:sp>
      <p:pic>
        <p:nvPicPr>
          <p:cNvPr id="2" name="Picture 1">
            <a:extLst>
              <a:ext uri="{FF2B5EF4-FFF2-40B4-BE49-F238E27FC236}">
                <a16:creationId xmlns:a16="http://schemas.microsoft.com/office/drawing/2014/main" id="{1672F96F-FC4E-46E4-89A0-6D8A3C392FC2}"/>
              </a:ext>
            </a:extLst>
          </p:cNvPr>
          <p:cNvPicPr>
            <a:picLocks noChangeAspect="1"/>
          </p:cNvPicPr>
          <p:nvPr/>
        </p:nvPicPr>
        <p:blipFill>
          <a:blip r:embed="rId3"/>
          <a:stretch>
            <a:fillRect/>
          </a:stretch>
        </p:blipFill>
        <p:spPr>
          <a:xfrm>
            <a:off x="301989" y="1100474"/>
            <a:ext cx="5759672" cy="2756321"/>
          </a:xfrm>
          <a:prstGeom prst="rect">
            <a:avLst/>
          </a:prstGeom>
        </p:spPr>
      </p:pic>
      <p:pic>
        <p:nvPicPr>
          <p:cNvPr id="5" name="Picture 4">
            <a:extLst>
              <a:ext uri="{FF2B5EF4-FFF2-40B4-BE49-F238E27FC236}">
                <a16:creationId xmlns:a16="http://schemas.microsoft.com/office/drawing/2014/main" id="{3EF3431C-3E69-4061-B495-747330D51B8B}"/>
              </a:ext>
            </a:extLst>
          </p:cNvPr>
          <p:cNvPicPr>
            <a:picLocks noChangeAspect="1"/>
          </p:cNvPicPr>
          <p:nvPr/>
        </p:nvPicPr>
        <p:blipFill>
          <a:blip r:embed="rId4"/>
          <a:stretch>
            <a:fillRect/>
          </a:stretch>
        </p:blipFill>
        <p:spPr>
          <a:xfrm>
            <a:off x="6150758" y="1109339"/>
            <a:ext cx="5715598" cy="2756320"/>
          </a:xfrm>
          <a:prstGeom prst="rect">
            <a:avLst/>
          </a:prstGeom>
        </p:spPr>
      </p:pic>
      <p:sp>
        <p:nvSpPr>
          <p:cNvPr id="18" name="TextBox 17">
            <a:extLst>
              <a:ext uri="{FF2B5EF4-FFF2-40B4-BE49-F238E27FC236}">
                <a16:creationId xmlns:a16="http://schemas.microsoft.com/office/drawing/2014/main" id="{CB6A2916-CB44-4BF8-AFA5-845403A768FD}"/>
              </a:ext>
            </a:extLst>
          </p:cNvPr>
          <p:cNvSpPr txBox="1"/>
          <p:nvPr/>
        </p:nvSpPr>
        <p:spPr>
          <a:xfrm>
            <a:off x="506654" y="5126216"/>
            <a:ext cx="10499023" cy="738664"/>
          </a:xfrm>
          <a:prstGeom prst="rect">
            <a:avLst/>
          </a:prstGeom>
          <a:noFill/>
        </p:spPr>
        <p:txBody>
          <a:bodyPr wrap="square" rtlCol="0">
            <a:spAutoFit/>
          </a:bodyPr>
          <a:lstStyle/>
          <a:p>
            <a:r>
              <a:rPr lang="en-US" sz="1400" dirty="0"/>
              <a:t>-Santa Clarita, Torrance and Pasadena has the highest Education rate and Torrance and Santa Clarita have good schools for Children. They will be good investment places for people with kids that are going to school</a:t>
            </a:r>
          </a:p>
          <a:p>
            <a:endParaRPr lang="en-US" sz="1400" dirty="0"/>
          </a:p>
        </p:txBody>
      </p:sp>
      <p:sp>
        <p:nvSpPr>
          <p:cNvPr id="20" name="Title 1">
            <a:extLst>
              <a:ext uri="{FF2B5EF4-FFF2-40B4-BE49-F238E27FC236}">
                <a16:creationId xmlns:a16="http://schemas.microsoft.com/office/drawing/2014/main" id="{6A8B3EC2-6C71-4A60-9F89-AE023881E9D0}"/>
              </a:ext>
            </a:extLst>
          </p:cNvPr>
          <p:cNvSpPr txBox="1">
            <a:spLocks/>
          </p:cNvSpPr>
          <p:nvPr/>
        </p:nvSpPr>
        <p:spPr>
          <a:xfrm>
            <a:off x="326179" y="201746"/>
            <a:ext cx="7758116" cy="558063"/>
          </a:xfrm>
          <a:prstGeom prst="rect">
            <a:avLst/>
          </a:prstGeom>
        </p:spPr>
        <p:txBody>
          <a:bodyPr vert="horz" lIns="91440" tIns="45720" rIns="91440" bIns="0" rtlCol="0" anchor="b">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1800" dirty="0"/>
              <a:t>Education level and school ranking</a:t>
            </a:r>
          </a:p>
        </p:txBody>
      </p:sp>
    </p:spTree>
    <p:extLst>
      <p:ext uri="{BB962C8B-B14F-4D97-AF65-F5344CB8AC3E}">
        <p14:creationId xmlns:p14="http://schemas.microsoft.com/office/powerpoint/2010/main" val="1801718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EEA869E1-F851-4A52-92F5-77E592B76A5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5" name="Picture 14">
            <a:extLst>
              <a:ext uri="{FF2B5EF4-FFF2-40B4-BE49-F238E27FC236}">
                <a16:creationId xmlns:a16="http://schemas.microsoft.com/office/drawing/2014/main" id="{B083AD55-8296-44BD-8E14-DD2DDBC351B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7" name="Straight Connector 16">
            <a:extLst>
              <a:ext uri="{FF2B5EF4-FFF2-40B4-BE49-F238E27FC236}">
                <a16:creationId xmlns:a16="http://schemas.microsoft.com/office/drawing/2014/main" id="{2BF46B26-15FC-4C5A-94FA-AE9ED64B5C2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12F6065-5345-44BD-B66E-5487CCD7A9B9}"/>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1" name="Rectangle 20">
            <a:extLst>
              <a:ext uri="{FF2B5EF4-FFF2-40B4-BE49-F238E27FC236}">
                <a16:creationId xmlns:a16="http://schemas.microsoft.com/office/drawing/2014/main" id="{0EF77632-1A0C-4B9F-829B-226E68A78E9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3DCFC27-6BCE-42B6-8372-070EA07685D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25" name="Picture 24">
            <a:extLst>
              <a:ext uri="{FF2B5EF4-FFF2-40B4-BE49-F238E27FC236}">
                <a16:creationId xmlns:a16="http://schemas.microsoft.com/office/drawing/2014/main" id="{F82046CE-87C5-4670-A404-6AB453F5A92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7" name="Straight Connector 26">
            <a:extLst>
              <a:ext uri="{FF2B5EF4-FFF2-40B4-BE49-F238E27FC236}">
                <a16:creationId xmlns:a16="http://schemas.microsoft.com/office/drawing/2014/main" id="{A224BAD7-5931-4CA6-BB58-0CBCFCFA65A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6A4B1E0-284C-4A01-8141-A24D2B8EE09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5027185"/>
            <a:ext cx="864301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6" name="AutoShape 2" descr="data:image/png;base64,iVBORw0KGgoAAAANSUhEUgAAA5MAAAIeCAYAAAAmtls7AAAABHNCSVQICAgIfAhkiAAAAAlwSFlzAAALEgAACxIB0t1+/AAAADl0RVh0U29mdHdhcmUAbWF0cGxvdGxpYiB2ZXJzaW9uIDIuMS4wLCBodHRwOi8vbWF0cGxvdGxpYi5vcmcvpW3flQAAIABJREFUeJzs3XucVXW9P/7XwHCTi6iBmYSSiZc8hh5FTVTQr0IJCol3R0ut9Hj5YqYoEpBamJhmpJgeTyWaSnq8XxMzr6lFWuIlNfOIEqACgoAMzPr94a858VUcFsye4fJ8Ph48HrPX7LXe7/3em4e8/Ky1dlVRFEUAAACghBbN3QAAAABrHmESAACA0oRJAAAAShMmAQAAKE2YBAAAoDRhEgAAgNKESYAmstVWW+Xdd99dZtu9996bmpqaZuroQ+PHj8+5557brD0sz69//etcd911FTv+DjvskGnTpn1ke01NTfbee+8ceOCBGTx4cPbff/8MHz48CxcurFgv//TnP/85o0aNqtjxjz322I98DhtSU1OTe++9d5XqvvrqqznllFMyaNCgHHDAATnqqKPyhz/8IUkyY8aMHHbYYUmSN954I6eccspHtgOw+hEmAVht/fGPf8yiRYuapfaZZ56Z2267LbfeemvuvPPOLFy4MD/5yU8qXveVV17JjBkzKnb8xx57rGLHXp6//e1vOeaYY3LIIYfkjjvuyO23356TTjopJ5xwQl5++eVsvPHGueGGG5Ikb731Vl577bUkWWY7AKuf6uZuAIAPjR8/Pm+++WZmzZqVN998MxtvvHHGjRuXrl27ZsaMGTn33HMzffr01NbWZv/9988JJ5yQadOm5Zhjjsnuu++e5557LkuXLs2pp56aG2+8MX/729+y3Xbb5eKLL85bb72Vmpqa7LHHHnn22WdTFEVGjRqVnXbaaZkeXn755Zx77rmZM2dOqqqqcuyxx2bw4MEZOXJkNtpoo5x22mlJkttuuy33339/jj766Fx88cXZZJNN8tprr6Vdu3b55je/mYkTJ+a1117LfvvtlxEjRiRJHnzwwUyYMCG1tbVp27Zthg8fnh122GG5r/vZZ5/Ngw8+mMceeyxt27bNkUceuUyvV1xxRSZPnpxFixZl4cKFGT58ePbdd99PnOMf/vCHnHfeeamqqsq//du/pa6uboXem6qqquyyyy55+OGHkyR/+MMfcuGFF2bhwoVp1apVhg0blj333DOHHXZYvv71r6d///5JknHjxiVJzjjjjPz617/O9ddfn7q6unTu3Dnf/e53s8UWW+Sss87KnDlz8sYbb+SLX/xiHn/88cybNy9nn312WrZs+bFzv+yyy5bpb++9987222+fl156Kd/+9rdTXV2dn/3sZ1m8eHHefffdDB48OMOGDcvZZ5+dJDnmmGNy5ZVXpkWLFh/7ufo4v/nNb3LllVdm0aJFGTRoUE488cRMmDAhr7zySn70ox/Vz+X888/Prbfeusy+V111VQ466KDsscce9dt22223/OhHP0rbtm0zbdq0DBo0KH/4wx8ycuTIzJgxI8cdd1y+973vZdCgQfnTn/6UJJkwYULuv//+1NXVZdNNN83o0aOz8cYb5/7778+ECRNSVVWVli1b5swzz8zOO++8Qu8tAKugAKBJ9OzZs3jnnXeW2XbPPfcURx11VFEURfGTn/yk2GeffYp58+YVRVEU3/rWt4pLL720KIqiqKmpKSZPnlwURVEsWrSoqKmpKe66667ijTfeKHr27Fk88MADRVEUxahRo4p+/foV8+bNKxYtWlTsvvvuxR//+Mf6591+++1FURTFQw89VOy+++7F4sWLi5/85CfF9773vaK2trbYZ599ivvuu68oiqL4xz/+Ueyxxx7FlClTiueff77Yfffdi9ra2qIoiuKII44oHn744eL3v/99sc022xRTp04tiqIojjvuuOLQQw8tPvjgg+Kdd94pvvCFLxT/+Mc/itdee60YOHBg8e677xZFURR//etfi9133714//33P/F1Dx8+vPjP//zPj8xy2rRpRU1NTbFw4cKiKIrizjvvLAYOHPiJc/zggw+KL33pS8Xjjz9eFEVR3HHHHUXPnj2LN9544yPHP+qoo4p77rmn/vGcOXOKI488srj66quLd999t9htt92KZ555pv619O7du/if//mf4qabbiq++c1vFkVRFEuWLCn69OlTvPbaa8WTTz5ZHHHEEcWCBQuKoiiKRx55pBgwYED9azzmmGPqa9188831x1je3P9f/fr1K376058WRVEUdXV1xVFHHVW89tpr9e/jNttsU//Z+9fP4fI+Vx83j29961tFbW1tMW/evGLAgAHFQw89VLz99tvFjjvuWMyePbsoiqI444wziuuvv/4j+w8cOLB46KGHPrL9n954442iV69eRVEUxe9///ti//33/8j2W265pRg2bFj9LG644Ybi+OOPL4qiKPbZZ5/iT3/6U/1sx48fv9xaADQeK5MATaSqquoj2+rq6tKixf9ecdC7d+906NAhSbLttttm7ty5WbBgQZ5++unMnTs3l156aZJkwYIFefHFF7P99tunVatW2XvvvZMk3bt3zw477FB/jK5du2bu3Lnp2rVr1l9//QwaNChJstdee6Vly5Z56aWX6mv//e9/zwcffJD99tsvyYenGO6333555JFHcuqpp6Zbt2556KGH0qNHj8ycOTN9+vTJU089lW7dumXbbbetr9+xY8e0bt06G264Ydq3b5+5c+fm6aefzsyZM/O1r31tmXn8z//8z3Jf9yfZdNNNc+GFF+aOO+7I66+/nmeffTbvv//+J87xr3/9a6qrq7PbbrslSQYOHPiJ1yZeeOGFmTBhQoqiSJL069cvRx99dB577LF07949X/ziF5MkW265ZXbcccc89dRT+cpXvpILL7wws2bNyvPPP5/NN988m2++eSZNmpTXX399mev/3nvvvcyZMydJ8u///u8f28M222zzsXP/OP9cZa6qqsoVV1yRhx56KHfeeWdeffXVFEXxkes9P+lz9ZWvfOUjxx86dGiqq6vToUOH9O/fP48//nj22muv9O3bN7fddlsGDx6cRx99NKNHj/7IvlVVVSu8Crw8v/3tb/OXv/wlBx10UJIP/+788zXtv//+Ofnkk7PXXntl9913zze+8Y1VqgXAihEmAZrIBhtskDlz5mTDDTes3/bOO++kc+fO9Y/btm1b/3NVVVWKokhdXV2KosgNN9yQdu3aJUnefffdtGnTJrNnz06rVq2WCaqtWrX62PotW7Zc5nFdXd0y25YuXfqRwFsURZYsWZIkOfLII3PzzTdn8803zyGHHFL/3NatWy+zT3X1R//TUldXl9122y0//vGP67dNnz49Xbt2zW9+85uPfd2fZOrUqfmP//iPfO1rX8vuu++enXfeOd/73vfqf7+84/2/x/24Xv/pzDPPzIABAz6y/ZPm1K5du/Tv3z933nln/vSnP+Xggw+uf/0HHnhgzjjjjPrHM2fOzPrrr58kWW+99Zbbx/Lm/v/65zEWLFiQIUOG5P/8n/+TnXbaKQcddFAeeOCBj7z2T/pcfZx//awURVE/uyOPPDJjxoxJdXV19ttvv7Rv3/4j+/bq1SvPPPNM+vXrt8z2n/70p+nevXt23HHH5b7+f+33+OOPzxFHHJEkWbx4cf3/dDjttNNy0EEH5bHHHst///d/57/+679y0003NXhMAFaNG/AANJE999wzEydOrF+hmTt3bm655Zbstdden7hfhw4d0qtXr/z85z9P8uGK1uGHH57JkyeXqv/uu+/WX/P34IMPplWrVunZs2f97z/3uc+luro6999/f5IP76R533335Utf+lKSpH///nnhhRdy33331a8Orajddtstjz32WF599dUkye9+97sccMABDd5cp2XLlvVh9l89/fTT2W677fL1r389vXv3zuTJk7N06dJPPNZWW22Voijyu9/9LkkyefLkBldAP06vXr3yt7/9LX/+85+TfHid6dNPP53evXsnSQ455JDccsstmTJlSv21k3369Mldd92VmTNnJkmuv/76HHPMMSv0msvO/fXXX8/8+fMzbNiw7L333nnyySezePHi+s/dP49f9nN16623piiKzJ07N/fcc0/99Y877rhjWrRokauvvnq5d1497rjj8utf/zqPPvpo/baHH344EydOzNZbb/2R119bW/uRY/Tp0yc33XRT5s+fnyS59NJLc+aZZ2bJkiXZe++9s3Dhwhx++OEZPXp0XnrppSxevLjBWQGwaqxMAjSRc845JxdccEEGDhxYv8pz4IEHZsiQIQ3ue9FFF+W8887LoEGDsnjx4gwcODAHHHDAx36txfK0adMmt912Wy666KK0bds2l1122TKrTa1atcrll1+e888/P+PHj8/SpUtz0kknZdddd03y4Qpk//798/bbby+zuroiPv/5z+fcc8/Nt7/97fpVrQkTJnzsKta/2nPPPXPBBRckSb71rW/Vbx84cGDuv//+fPnLX05dXV369euXuXPn1geNj9OqVatcdtllGTNmTC6++OJss8022WijjUq9jiTZcMMNc+mll+a8887LokWLUlVVlbFjx6ZHjx5Jku222y4tW7bMgAED6lf5+vTpk2984xs59thjU1VVlQ4dOuSnP/3px64y9urVK5dddllOPvnk/PSnPy0996222ip9+/bNl7/85bRu3To9e/bM5z//+bz++uvp3r17BgwYkJqamowfP365n6uP07Fjx3z1q1/NokWLctRRR9V/LpLkq1/9au6+++6PBMN/2myzzXLFFVfkxz/+cX74wx+mrq4uG264YSZMmJCePXsu8zn+/Oc/nzZt2mTo0KG55JJL6rcffPDBmTFjRv3q7CabbJILLrgg1dXVGTFiRL7zne+kuro6VVVV+cEPfvCRFXMAGl9V0dC5RACs8f55t8x/3hVzZSxYsCBHHXVURo0alV69ejVid3yS1X3uS5Ysycknn5wDDjjgY6+1BGDt5TRXABr0yCOPpG/fvtljjz1Wy0Cztlrd5/7KK69kt912ywYbbPCx15cCsHazMgkAAEBprpkEAABYQ9XW1mbEiBF58803s3jx4px44on59Kc/nRNOOCGbb755kuTwww+vyKUIViYBAADWUDfffHNefPHFnHPOOZk9e3aGDBmSk046KfPmzcuxxx5b0drCJAAAwBrq/fffT1EU6dChQ2bPnp2hQ4emT58+ee2117J06dJsttlmGTFiRDp06NDotVfrMDlr1rzmbmGlbbDBepk9e0Fzt7HWMdfGZ6aVYa6Nz0wrw1wbn5k2PjOtDHNtfJWYaZcuHVfoefPnz8+JJ56YQw45JIsXL85WW22V7bbbLhMmTMh7772X4cOHN2pfibu5Vkx1dcuGn0Rp5tr4zLQyzLXxmWllmGvjM9PGZ6aVYa6Nr7lmOn369Bx99NE58MADM2jQoOy7777ZbrvtkiT77rtvnn/++YrUFSYBAADWUG+//XaOPfbYnHHGGRk6dGiS5Ljjjsuf//znJMkTTzyRL3zhCxWp7W6uAAAAa6grrrgi7733Xi6//PJcfvnlSZKzzjorP/jBD9KqVat86lOfynnnnVeR2sIkAADAGmrkyJEZOXLkR7bfcMMNFa/tNFcAAABKEyYBAAAoTZgEAACgNGESAACA0oRJAAAAShMmAQAAKE2YBAAAoLSKhslnn302NTU1y2y74447cuihh1ayLAAAABVWXakDX3XVVbn99tvTrl27+m0vvPBCbrrpphRFUamyAAAANIGKrUx2794948ePr388e/bsXHTRRRkxYkSlSgIAANBEKrYy2b9//0ybNi1JsnTp0pxzzjkZMWJE2rRps8LH2GCD9VJd3bJSLVZcly4dm7uFtZK5Nj4zrQxzbXxmWhnm2vjMtPGZaWWYa+Nbl2ZasTD5r6ZOnZrXX389Y8aMyQcffJBXXnkl3//+93POOed84n6zZy9oivYqokuXjpk1a15zt7HWMdfGZ6aVYa6Nz0wrw1wbn5k2PjOtDHNtfJWY6eocTpskTG6//fa56667kiTTpk3Lt7/97QaDJAAAAKsvXw0CAABAaRUNk926dcukSZMa3AYAAMCapUlOcwUAVk9VVUlS2etxZs5cPa7J6np5pyapU4z2FWjAusFprgAAAJQmTAIAAFCaMAkAAEBpwiQAAAClCZMAAACUJkwCAABQmjAJAABAacIkAAAApQmTAAAAlCZMAgAAUJowCQAAQGnCJAAAAKUJkwAAAJQmTAIAAFCaMAkAAEBpwiQAAAClCZMAAACUJkwCAABQmjAJAABAacIkAAAApQmTAAAAlCZMAgAAUJowCQAAQGnCJAAAAKUJkwAAAJQmTAIAAFCaMAkAAEBpwiQAAAClCZMAAACUJkwCAABQmjAJAABAacIkAAAApQmTAAAAlCZMAgAAUJowCQAAQGnCJAAAAKVVN3cDAE2p6+WdmqbQmCJJx4qWmDlzXkWPDwDwSaxMAgAAUJowCQAAQGnCJAAAAKUJkwAAAJQmTAIAAFCau7kCADSiqqqk0ndzTtzRGWh+ViYBAAAoTZgEAACgNGESAACA0oRJAAAAShMmAQAAKE2YBAAAoDRhEgAAgNKESQAAAEqraJh89tlnU1NTkyR54YUXcsQRR6SmpibHHXdc3n777UqWBgAAoIIqFiavuuqqjBw5Mh988EGS5Pvf/36++93vZuLEidl3331z1VVXVao0AAAAFVaxMNm9e/eMHz++/vHFF1+cbbbZJkmydOnStGnTplKlAQAAqLDqSh24f//+mTZtWv3jrl27JkmmTJmSa6+9Ntddd12Dx9hgg/VSXd2yUi1WXJcuHZu7hbWSuTY+M10zrYvv27r4mtcG3rfKWNfmuq693qZiro1vXZppxcLkx7n77rszYcKEXHnlldlwww0bfP7s2QuaoKvK6NKlY2bNmtfcbax1zLXxmemaa11733xWK6Xy/+jxvlXGujRXf/8rw1wbXyVmujqH0yYLk7fddltuvPHGTJw4MZ07d26qsgAAAFRAk4TJpUuX5vvf/3422WSTnHLKKUmSnXfeOaeeempTlAcAAKCRVTRMduvWLZMmTUqSPPXUU5UsBQAAQBOq6PdMAgAAsHYSJgEAAChNmAQAAKA0YRIAAIDSmvR7JgEAAGg8tbW1GTFiRN58880sXrw4J554Yj7/+c/nrLPOSlVVVbbccsuMHj06LVo0/jqiMAkAALCGuv3229O5c+eMGzcus2fPzpAhQ7L11ltn2LBh2WWXXTJq1KhMnjw5++67b6PXdporAADAGmrAgAH5v//3/9Y/btmyZaZOnZrevXsnSfbcc888/vjjFaktTAIAAKyh2rdvnw4dOmT+/Pk59dRTM2zYsBRFkaqqqvrfz5s3ryK1hUkAAIA12PTp03P00UfnwAMPzKBBg5a5PvL9999Pp06dKlJXmAQAAFhDvf322zn22GNzxhlnZOjQoUmSbbfdNk8++WSS5OGHH85OO+1UkdrCJAAAwBrqiiuuyHvvvZfLL788NTU1qampybBhwzJ+/Pgceuihqa2tTf/+/StS291cAQAA1lAjR47MyJEjP7L92muvrXhtK5MAAACUJkwCAABQmjAJAABAacIkAAAApQmTAAAAlCZMAgAAUJowCQAAQGnCJAAAAKUJkwAAAJQmTAIAAFCaMAkAAEBpwiQAAAClCZMAAACUJkwCAABQmjAJAABAacIkAAAApQmTAAAAlCZMAgAAUJowCQAAQGnCJAAAAKUJkwAAAJQmTAIAAFCaMAkAAEBpwiQAAAClCZMAAACUJkwCAABQmjAJAABAacIkAAAApQmTAAAAlCZMAgAAUFp1czcAAHxU18s7NVGloonqALC2sTIJAABAacIkAAAApQmTAAAAlCZMAgAAUJowCQAAQGnCJAAAAKUJkwAAAJQmTAIAAFCaMAkAAEBpFQ2Tzz77bGpqapIkr7/+eg4//PAcccQRGT16dOrq6ipZGgAAgAqqWJi86qqrMnLkyHzwwQdJkrFjx2bYsGH51a9+laIoMnny5EqVBgAAoMIqFia7d++e8ePH1z+eOnVqevfunSTZc8898/jjj1eqNAAAABVWXakD9+/fP9OmTat/XBRFqqqqkiTt27fPvHnzGjzGBhusl+rqlpVqseK6dOnY3C2slcy18ZnpmmldfN/Wxde8NvC+Vca6Ntd17fU2FXNtfOvSTCsWJv9fLVr87yLo+++/n06dOjW4z+zZCyrZUkV16dIxs2Y1HJgpx1wbn5muuda1981ndc3lfauMdWmu/v5Xhrk2vkrMdHUOp012N9dtt902Tz75ZJLk4Ycfzk477dRUpQEAAGhkTRYmhw8fnvHjx+fQQw9NbW1t+vfv31SlAQAAaGQVPc21W7dumTRpUpKkR48eufbaaytZDgAAgCbSZCuTAAAArD2ESQAAAEoTJgEAAChNmAQAAKA0YRIAAIDShEkAAABKq+hXgwBAY6mqSpKOFa8zc+a8itcAgLWBlUkAAABKEyYBAAAoTZgEAACgNGESAACA0oRJAAAAShMmAQAAKE2YBAAAoDRhEgAAgNKESQAAAEoTJgEAAChNmAQAAKA0YRIAAIDShEkAAABKEyYBAAAoTZgEAACgNGESAACA0oRJAAAAShMmAQAAKE2YBAAAoDRhEgAAgNKESQAAAEqrXtEnzp07N+uvv34lewFgDdT18k5NVKloojoAwIpocGXyhRdeyIABA3LggQdmxowZ2XfffTN16tSm6A0AAIDVVIMrk+eff34uu+yynH766dl4440zZsyYjB49OjfddFNT9McaoqlWJorRViYAAGB10ODK5MKFC7PFFlvUP959992zePHiijYFAADAinv22WdTU1OTJJk6dWr22GOP1NTUpKamJnfffXdFaja4Mtm5c+e8+OKLqaqqSpLcfvvtrp0EAABYTVx11VW5/fbb065duyTJ888/n69//es59thjK1q3wZXJMWPG5Hvf+15efvnl7LTTTvnlL3+Zc889t6JNAQAAsGK6d++e8ePH1z9+7rnn8tBDD+XII4/MiBEjMn/+/IrUbXBl8oMPPsj111+fBQsWpK6uLh06dMgzzzxTkWYAAAAop3///pk2bVr94+233z4HH3xwtttuu0yYMCGXXXZZhg8f3uh1l7sy+cc//jFPP/10Tj755PzhD3/I1KlT88ILL+SJJ56oSCMAAACsun333Tfbbbdd/c/PP/98Reosd2Xy8ccfz1NPPZWZM2fm0ksv/d8dqqtz6KGHVqQZAAAAVs1xxx2X7373u9l+++3zxBNP5Atf+EJF6iw3TJ5yyilJkltvvTWDBw+uSHEAAAAa15gxY3LeeeelVatW+dSnPpXzzjuvInUavGayV69eOf/887NgwYIURZG6urpMmzYt1113XUUaAgAAoJxu3bpl0qRJSZIvfOELueGGGypes8Ew+e1vfzt9+/bNH//4xwwZMiS/+c1vsuWWW1a8sTXdh9+k0rHidWbOnFfxGgAAAP+vBsNkbW1tTj311CxZsiTbbrttDjnkkBx00EFN0RsAAACrqQa/Z7Jdu3ZZvHhxNt9880ydOjVt27Ztir4AAABYjTUYJg844ICccMIJ6du3b6699tocf/zx2XjjjZuiNwAAAFZTDZ7metRRR2Xw4MHp0KFDJk6cmL/85S/p06dPU/QGAADAamq5K5OLFi3KDTfckHvuuScdOnRIknz6059O69atc/DBBzdZgwAAAKx+lrsyOXz48Lz11luZN29e3n333QwYMCBnn312pkyZkuOPP74pewQAAGA1s9ww+Ze//CX3339/5s6dm29+85u5+uqr06dPn9x///3ZcMMNm7JHAAAAVjPLDZOdOnVKdXV1Ntpoo/zjH//I6NGjs99++zVlb0AT8J2oAADrtmnTpuWVV17JHnvskbfeeiuf/exnV2i/5V4zWfXhvzCTJBtttJEgCQAAsJa5++67c+KJJ+b888/PnDlzcthhh+W2225boX2XGyZra2szffr0vPnmm6mrq8v06dPz1ltv1f8BAABgzXbVVVfl+uuvT4cOHbLRRhvllltuyZVXXrlC+y73NNcFCxbkqKOOSlEUSZIjjzyy/ndVVVWZPHnyKrYNAABAc2rRokX9t3ckSdeuXdOixXLXHJex3DD54IMPrnpnAAAArLa23HLLXHvttVmyZEleeOGF/OpXv8rWW2+9QvuuWORsJLW1tTn99NNz2GGH5Ygjjsirr77alOUBAAD4F6NGjcqMGTPSpk2bjBgxIh06dMiYMWNWaN/lrkxWwu9+97ssWbIkN9xwQx577LH8+Mc/zvjx45uyBQAAAP5/9913X04//fScfvrp9duuu+66ZS5zXJ6VCpOLFy9O69atS+/Xo0ePLF26NHV1dZk/f36qq5s0ywIAAJDkF7/4RebPn58bbrghb775Zv32pUuX5o477micMHnooYfmxhtvrH9cV1eXgw46KHfccUfphtdbb728+eab+fKXv5zZs2fniiuu+MTnb7DBeqmublm6zrqkS5fKfz/g6mZdfM1rA+9b4zPTyjDXxmemlbGuzXVde71NxVwb35oy08033zzPPffcR7a3bt06F1xwwQodY7lh8uijj85TTz2VJMtcgFldXZ299967bK9JPky/ffr0yemnn57p06fnmGOOyR133JE2bdp87PNnz16wUnVWD03zIZo1a937Ivh18TVXls/qmspMK8NcG5+ZVsa6NNcuXTquU6+3qZhr46vETCsVTvv27Zu+ffvmy1/+crbYYotlfrdo0aIVOsZyw+Q111yTJDn//PMzcuTIVWjzf3Xq1CmtWrVKkqy//vpZsmRJli5d2ijHBgAAoJzXX389w4YNy8KFC1MURerq6rJw4cL8/ve/b3DfBk9zHT58eB566KHMmTNnme2DBw8u3ejXvva1jBgxIkcccURqa2tz2mmnZb311it9HAAA1h1VVUlTnEkzc6ZVOtY9Y8eOzXnnnZef//znOeGEE/LAAw9k4cKFK7Rvg2HyO9/5Tt56661sscUWqfrwb3KSlQtJVRCxAAAgAElEQVST7du3z6WXXlp6PwAAABpfx44ds+uuu2bKlCmZN29ezjjjjHzlK19ZoX0bDJMvvfRS7r333lVuEgAAgNVL27Zt89prr2WLLbbIU089lV133TW1tbUrtG+DYXKLLbbIzJkz07Vr11VuFCin6+WdmqBK0QQ1AABYHQ0bNiw//vGPM27cuFx55ZW58cYbM3To0BXat8EwuWjRogwYMCA9e/Zc5rsl/3mDHgAAANZMvXv3Tu/evZMkN998c+bOnZt581bs+uEGw+S3vvWtVesOAABYYU1zZlJSjHZ20rrstddey/jx47P++uvnO9/5Ttq3b5/58+fnZz/7Wa677ro8++yzDR6jRUNP6N27d1q2bJlXX301vXr1SlVVVX1yBQAAYM1z9tln51Of+lTmzJmTyy+/PE888US+/OUvZ8qUKfn5z3++QsdocGXyl7/8ZR544IHMnDkzAwYMyKhRozJ06NAcd9xxq/wCAAAAaHqzZ8/OiBEjsnjx4gwcODD33HNPzjrrrOy///4rfIwGVyZvueWWXH311WnXrl022GCD3HTTTbn55ptXqXEAAACaT7t27ZIkrVu3zgcffJCrr766VJBMViBMtmjRYpkb77Rp0yYtW7Ys2SoAAACri6qqqvqfN9hgg/To0aP0MRo8zbV379754Q9/mIULF+aBBx7IjTfemF133bV0IQAAAFYPc+bMya233pqiKDJ37tzceuuty/x+8ODBDR6jwTB55plnZtKkSdlqq61y6623Zq+99sphhx228l0DAAA0saa4S+6adIfcXXfdNU8++eRHfv6nRgmTLVq0yMCBA7PnnnvWb5s5c2Y+85nPlO0XAACA1cDYsWNX+RgNhskf/vCHmTRpUjp37pwkKYoiVVVVmTx58ioXBwAAYM3UYJicPHlyHn744bRv374p+gEAAGAN0ODdXLfaaqssXry4KXoBAACgCf35z39e6X0bXJk88MADs99++6Vnz57LfCXINddcs9JFAQAAaH7jxo3LnDlzcuCBB+bAAw9Mly5dVnjfBsPkJZdcknPOOccNdwAAANYyEydOzJtvvpnbbrstxx57bD7zmc9kyJAh2WeffdKqVatP3LfBMNmxY8cVui0sAAAAa55NN900gwcPTnV1dW644YZMnDgxl1xySb7zne9k3333Xe5+DYbJbbfdNqecckr23HPPZZKpgAkAALBm+/Wvf53bbrsts2bNyuDBg/OrX/0qn/70pzNjxowMGTJk1cLkwoUL06FDh0yZMmWZ7cIkzaGqKkk6VrzOzJnzKl4DAACa29NPP51TTjklu+yyyzLbN95444wePfoT920wTO65557ZZ5990rp161XrEgAAgNVKx44dPxIkhw8fnh/+8Ifp37//J+7bYJh8+OGHM27cuOy1114ZMmRItt9++1XrFgAAgGZ1zjnn5I033shzzz2Xl19+uX770qVL8957763QMRoMk2PHjs3ChQtz//33Z/z48XnnnXey//77Z/Dgwdloo41WvnsAAACaxYknnpg333wz3//+93PyySfXb2/ZsmW22GKLFTpGg2EySdq1a5dNN900m2yySV5//fW89NJL+drXvpZDDz00Rx111Mp1DwAAQLPo1q1bunXrli5duqR3794rdYwV+p7JO++8M926dctXv/rVnHPOOWnTpk3mz5+fffbZR5gEAABYQy1atCjTp0/PJptsUnrfBsNkixYt8otf/CKf/exnl9neoUOHXHXVVaULAgAAsHp45513svfee2ejjTZKmzZtUhRFqqqqMnny5Ab3bTBMnnLKKbnhhhvy+9//PkuWLMkuu+ySmpqatGjRws14AAAA1mBXX331Su/boqEnjBs3Lo8++mgOPPDAfPWrX82TTz6ZsWPHrnRBAAAAVg+bbrpppkyZkkmTJmXDDTfM008/nU033XSF9m1wZfKxxx7LrbfemhYtPsydffv2zaBBg1atYwAAAJrdRRddlH/84x+ZOnVqvvGNb+Tmm2/Oiy++mLPOOqvBfRtcmVy6dGmWLFmyzOOWLVuuWscAAAA0u0cffTTjxo1LmzZt0qFDh/z85z/Pww8/vEL7NrgyOWjQoBx99NHZf//9kyR33XVX/c8AAACsuf55BmpVVVWSZPHixfXbGtJgmDzhhBOy7bbb5oknnkhRFDnhhBPSt2/fle8WAACA1cKAAQMybNiwzJ07N7/4xS9y++23Z+DAgSu073LD5NNPP13/c7t27bL33nsv87udd955FVoGAACguX3zm9/MI488ks985jOZPn16TjnllPTr12+F9l1umPzJT36y3J2qqqpyzTXXlO8UAACA1cZJJ52UAw44IKeddlpat25dat/lhsmJEycu83jOnDlp2bJlOnbsuHJdAgAAsFoZOnRo7rrrrowdOzZ9+vTJAQcckN69e6/Qvg1eM/niiy/mzDPPzIwZM1IURT73uc/lwgsvTPfu3Ve5cQAAAJpPv3790q9fv3zwwQf57W9/mwsuuCCzZ8/Ob3/72wb3bTBMjhgxIqeddlr9ebO/+c1vctZZZ+VXv/rVqncOAABAs3rllVdy11135d57780mm2ySo48+eoX2azBMFkWxzAWY++67by677LKV7xQAAIDVwqBBg9KyZcsMGjQov/zlL9O1a9cV3rfBMPmlL30pl19+eQ455JC0bNkyd999d7bYYou89dZbSZLPfOYzK985AAAAzeaiiy7KVlttlfnz56eurq7Uvg2GyXvuuSdJctNNNy2z/aijjkpVVVUmT55cqiAAAACrh3bt2mXo0KF54403UldXl0033TSXXHJJevTo0eC+DYbJBx98sFGaBAAAYPUyevToHH/88RkwYECS5O67786oUaM+8u0eH6fBMPm3v/0tkyZNyty5c5fZPnbs2JVsFwAAgNXB7Nmz64NkknzlK1/JhAkTVmjfBsPkySefnK985SvZaqutVr5DAADWSl0v79QEVYomqAHrptatW2fq1Kn5whe+kCR57rnn0q5duxXat8Ew2alTp5x88smr1iEAAACrnREjRuSUU05J586dUxRF5s6dm0suuWSF9m0wTA4ZMiSXXHJJdt1111RX/+/Td95555XvGAAAgGbXq1ev3Hffffn73/+eurq69OjRI61bt16hfRsMk3/6058yZcqUTJkypX5bVVVVrrnmmpXvGAAAgGYzY8aMXHjhhXn55Zezww475PTTT0+nTuVOW28wTE6dOjX333//SjcJAADA6mXEiBHp2bNnBg0alPvuuy9jx44tfZPVBsPklltumRdffDFbb731SjcKAADA6mPGjBm5+uqrkyS77757Bg8eXPoYK/TVIEOGDEmXLl3SqlWrFEWRqqqqTJ48uXzHAAAANLtWrVot8/O/Pl5RDYbJyy67rPRBAQAAWHNUVVWV3qfBMLnpppvmjjvuyCuvvJITTjgh991330otgQIAALB6ePnll7PPPvvUP54xY0b22WefUmeiNhgmL7roovzjH//I1KlT841vfCM333xzXnzxxZx11lmr1j0AAADN4r777lvlYzQYJh999NHccsstGTJkSDp06JCf//znOeCAA4RJAACANdSmm266ysdoMEy2aNEiyf+eQ7t48eL6bSvjZz/7WR588MHU1tbm8MMPz8EHH7zSxwIAAKB5NBgmBwwYkGHDhmXu3Ln5xS9+kdtvvz0DBw5cqWJPPvlk/vSnP+X666/PwoUL81//9V8rdRwAAACaV4Nh8pvf/GYeeeSRfOYzn8n06dNzyimnpF+/fitV7NFHH03Pnj1z0kknZf78+TnzzDNX6jgAAAA0rwbDZJJ8+tOfrr+zT5I8/fTT2XnnnUsXmz17dt56661cccUVmTZtWk488cTce++9y70N7QYbrJfq6pal66xLunTp2NwtrJXMtfGZaeMz08ow18ZnppVhro1vXZzpuviaK21dmmmDYfJ73/tefvvb3+azn/1s/baqqqpcc801pYt17tw5n/vc59K6det87nOfS5s2bfLuu+9mo402+tjnz569oHSN1UfTfIhmzZrXJHXWNeba+My08ZlpZZhr4zPTyjDXxrcuznRdfM2V1tgzXZ3DaYNh8rHHHsu9996btm3brnKxf//3f88111yTr3/965k5c2YWLlyYzp07r/JxAQAAaFoN3pb1s5/9bP3prauqX79+2WabbTJ06NCceOKJGTVqVFq2dBorAADAqnj22WdTU1OTJHn99ddz+OGH54gjjsjo0aNTV1dXkZoNrkyuv/762X///bPDDjukdevW9dvHjh27UgXddAcAAKDxXHXVVbn99tvTrl27JB9mtWHDhmWXXXbJqFGjMnny5Oy7776NXrfBMLnHHntkjz32aPTCAAAArLru3btn/Pjx9Qt3U6dOTe/evZMke+65Zx577LHmCZNDhgxp9KIAAAA0jv79+2fatGn1j4uiqP/GjPbt22fevMrcaGm5YXLrrbde5is7qqqq0qlTp3zpS1/KqFGj1ugb53S9vFMTVGmc60wBAADKaNHif2+N8/7776dTp8rkn+XegOfFF1/MCy+8UP/n+eefz5133pnPf/7zOffccyvSDAAAAKtm2223zZNPPpkkefjhh7PTTjtVpE6Dd3P9V5/61KfyH//xH3nppZcq0gwAAACrZvjw4Rk/fnwOPfTQ1NbWpn///hWp0+A1kx+nVatWjd0HAAAAK6lbt26ZNGlSkqRHjx659tprK16zdJi8//771+jrJQEAACrhw1vOdGzUYxar8a1Ylhsm995772VuwJMk8+fPz2abbZZx48ZVvDEAAABWX8sNkxMnTlzmcYsWLdKpU6e0b9++4k0BAACweltumNx0002bsg8AAADWIKXu5goAAACJMAkAAMBKECYBAAAoTZgEAACgNGESAACA0oRJAAAAShMmAQAAKE2YBAAAoDRhEgAAgNKESQAAAEoTJgEAAChNmAQAAKA0YRIAAIDShEkAAABKEyYBAAAoTZgEAACgNGESAACA0oRJAAAAShMmAQAAKE2YBAAAoDRhEgAAgNKESQAAAEoTJgEAAChNmAQAAKA0YRIAAIDShEkAAABKq27uBgAAgKZXVZUkHStaY+bMeRU9Ps3LyiQAAAClCZMAAACUJkwCAABQmjAJAABAacIkAAAApQmTAAAAlCZMAgAAUJowCQAAQGnCJAAAAKUJkwAAAJQmTAIAAFCaMAkAAEBpwiQAAAClCZMAAACUJkwCAABQWrOEyXfeeSd77bVXXn311eYoDwAAwCpq8jBZW1ubUaNGpW3btk1dGgAAgEbS5GHyhz/8YQ477LB07dq1qUsDAADQSKqbsth///d/Z8MNN8wee+yRK6+8ssHnb7DBeqmubtkEna25unTp2NwtrJXMtfGZaeMz08ow18ZnppVhro3PTBufma7dmjRM3nzzzamqqsoTTzyRF154IcOHD8+ECRPSpUuXj33+7NkLmrK9NdKsWfOau4W1krk2PjNtfGZaGeba+My0Msy18Zlp4zPTtVuThsnrrruu/ueampqMGTNmuUESAACA1ZevBgEAAKC0Jl2Z/FcTJ05srtIAAACsIiuTAAAAlCZMAgAAUJowCQAAQGnCJAAAAKUJkwAAAJQmTAIAAFCaMAkAAEBpwiQAAAClCZMAAACUJkwCAABQmjAJAABAacIkAAAApQmTAAAAlCZMAgAAUJowCQAAQGnCJAAAAKUJkwAAAJQmTAIAAFCaMAkAAEBpwiQAAAClCZMAAACUJkwCAABQmjAJAABAacIkAAAApQmTAAAAlFbd3A0AAACw8gYPHpyOHTsmSbp165axY8c2SV1hEgAAYA31wQcfJEkmTpzY5LWd5goAALCGevHFF7Nw4cIce+yxOfroo/PMM880WW0rkwAAAGuotm3b5rjjjsvBBx+cv//97/nGN76Re++9N9XVlY96wiQAAMAaqkePHtlss81SVVWVHj16pHPnzpk1a1Y22WSTitd2misAAMAa6qabbsoFF1yQJJkxY0bmz5+fLl26NEltK5MAAABrqKFDh+bss8/O4YcfnqqqqvzgBz9oklNcE2ESAABgjdW6dev86Ec/apbaTnMFAACgNGESAACA0oRJAAAAShMmAQAAKE2YBAAAoDRhEgAAgNKESQAAAEoTJgEAAChNmAQAAKA0YRIAAIDShEkAAABKEyYBAAAoTZgEAACgNGESAACA0oRJAAAAShMmAQAAKE2YBAAAoDRhEgAAgNKESQAAAEqrbspitbW1GTFiRN58880sXrw4J554YvbZZ5+mbAEAAIBG0KRh8vbbb0/nzp0zbty4zJ49O0OGDBEmAQAA1kBNGiYHDBiQ/v371z9u2bJlU5YHAACgkTRpmGzfvn2SZP78+Tn11FMzbNiwT3z+Bhusl+pqgfOTdOnSsblbWCuZa+Mz08ZnppVhro3PTCvDXBufmTY+M127NWmYTJLp06fnpJNOyhFHHJFBgwZ94nNnz17QRF2tuWbNmtfcLayVzLXxmWnjM9PKMNfGZ6aVYa6Nz0wbn5mu3Zo0TL799ts59thjM2rUqOy2225NWRoAAIBG1KRfDXLFFVfkvffey+WXX56amprU1NRk0aJFTdkCAAAAjaBJVyZHjhyZkSNHNmVJAAAAKqBJVyYBAABYOwiTAAAAlCZMAgAAUJowCQAAQGnCJAAAAKUJkwAAAJQmTAIAAFCaMAkAAEBpwiQAAAClCZMAAACUJkwCAABQmjAJAABAacIkAAAApQmTAAAAlCZMAgAAUJowCQAAQGnCJAAAAKUJkwAAAJQmTAIAAFCaMAkAAEBpwiQAAAClCZMAAACUJkwCAABQmjAJAABAacIkAAAApQmTAAAAlCZMAgAAUJowCQAAQGnCJAAAAKUJkwAAAJQmTAIAAFCaMAkAAEBpwiQAAAClCZMAAACUJkwCAABQmjAJAABAacIkAAAApQmTAAAAlCZMAgAAUJowCQAAQGnCJAAAAKUJkwAAAJQmTAIAAFCaMAkAAEBpwiQAAAClCZMAAACUJkwCAABQmjAJAABAacIkAAAApQmTAAAAlCZMAgAAUJowCQAAQGnVTVmsrq4uY8aMyUsvvZTWrVvn/PPPz2abbdaULQAAAKw1mjNjNenK5AMPPJDFixfnxhtvzOmnn54LLrigKcsDAACsVZozYzVpmPzjH/+YPfbYI0nSq1evPPfcc01ZHgAAYK3SnBmrqiiKoqmKnXPOOdlvv/2y1157JUn69u2bBx54INXVTXq2LQAAwFqhOTNWk65MdujQIe+//37947q6OkESAABgJTVnxmrSMLnjjjvm4YcfTpI888wz6dmzZ1OWBwAAWKs0Z8Zq0tNc/3mnob/+9a8piiI/+MEPssUWWzRVeQAAgLVKc2asJg2TAAAArB2a9DRXAAAA1g7CJAAAAKUJkwAAAJTmezka2cyZM7NkyZIURZGZM2dmhx12aO6WAKDeyy+/nPnz56dFixa5+OKLc8IJJ2S33XZr7raAJvD666/n3nvvTW1tbZIP/9167rnnNnNXrMmEyUZ09tln59lnn83ChQuzcOHCdO/ePZMmTWruttY6c+fOzfrrr9/cbazR5s+fn6uuuiqzZs1K3759s9VWW2WzzTZr7rbgIx566KH86le/yqJFi+q3XXPNNc3Y0Zpv9OjROeecczJ+/PicdtppGTdunDDZSJ544om88cYb2X777dOjR4+0adOmuVuCZQwfPjz9+vXLlClT0rVr1yxYsKC5W1orzJw5MxdffHHeeeed7Lffftl6663zb//2b83dVpNwmmsjeu2113LXXXelT58+ufvuu/1HpJGcd9559T8/8sgjOeSQQ5qxm7XDiBEj8tnPfjZ///vf86lPfSrnnHNOc7e0RuvTp0/69OmTXXbZJdtvv3369++fL37xi9l7772bu7U13qWXXprjjz8+Y8aMqf/Dqqmurs6WW26Z2tra9OrVK0uXLm3ultYKF198cW655ZbceOONeeGFF3L22Wc3d0trhWeeeSajRo3K2WefnbPPPjvHHXdcc7e0Rmvbtm2+9a1vZeONN84FF1yQt99+u7lbWit897vfzcCBA7No0aLssMMOOf/885u7pSYjTDai9u3bp6qqKgsWLMiGG25YfwoBq6ZDhw656KKLcu655+bKK6/Mf/7nfzZ3S2u8OXPmZOjQoamurs6O/1979x5UVbn+Afy7EDaIIIpyUfFwEwTpkEdFwxsqamWAmCIXwWgE9RCCKCqKZiAqXqG85PHSRYVMPHhJUlLRwPJCEkFiCQgoggJxKWDH5rJ/fzisicrzG9gLXtfez2fGmc3aNfMdZthrP+t93+cZNQo0IUgx169fx/Xr1zFp0iSkpqYiNTUVX331Fezt7VlHEz09PT2MHTsWFhYW/D+iGI7jsHLlSkyePBlffvklevfuzTqSUrhz5w62b98ObW1tzJkzB6WlpawjKYWYmBiMHTsW9fX1GDx4MPr168c6kqjJ5XJUVlaisbERjY2NqKurYx1JKUilUkycOBEcx2HYsGHQ0NBgHanH0DZXAdnZ2eHIkSMwNDREWFgYPe0VSFhYGLZt24aSkhIcO3aMdRylUVhYCAB48uQJ1NTouZIQSktLMWjQIACAkZERysvLGScSr88//xwAoKGhgQ0bNsDOzg4cxwEAPD09WUYTvbi4OOTm5sLJyQk3b95EXFwc60hKobW1FU1NTeA4Dq2trfS5KpC+ffvCxcUF33zzDZYtWwZfX1/WkUQtODgYly5dgpubG5ydneHu7s46klKQSCS4ceMG5HI5cnNzVWp3IhWTAnJ3d4ehoSG0tLSQnp5OqxIKmjhxYoefq6qq+GvXr19nEUlpREZGYt26dSgsLERISAg2btzIOpJSsLS0xKpVq2Bvb4/vv/8eo0ePZh1JtCorKwEAL7/8MgDQViwBSSQSZGVlITU1FVOmTEFdXR2t9gjgrbfewptvvonq6mp4eHjA39+fdSSlwHEc8vPzIZVK8eDBA/6zgXRNfX09fHx8AADOzs748ssvGSdSDtHR0YiNjUVFRQU+/PBDlfpexclpf5tgvL298dlnn7GOQQhhpK2tDenp6SgoKICFhQWdmRRASUkJcnNz4eLigp07d8LLywsmJiasY4laSEgIJk+ejOTkZISHh2P37t04fvw461hKoa6uDiUlJTAxMYG+vj7rOEohPz8f+fn5MDIywubNm+Hm5kaFehdcvXoVWVlZSElJgYuLC4Bn96wrV67gwoULjNOJX21tLe7duwdHR0ckJibC1dUVurq6rGP1CFqZFJC2tja2bNkCc3NzfnsLbcdS3L179/D555+jqamJv7Z161aGicTrz6u9f0SrvYprbGzErVu3UFBQgIqKCowaNYpWfBS0Zs0ahIWFAQCcnJwQGRmJTz/9lHEqcWs/M33u3Dk6My2AFStW8Fuw/2zXrl09nEb5WFlZwcrKCgCQnJzMOI142djYoLa2FpqamjA3NwfwbNX3jTfeYJxMOaxcuRJz584F8KweWLVqFQ4cOMA4Vc+gYlJA7TMlf/nlF8ZJlEtERAR8fX1hbGzMOoroUcHYvdatWwcHBwe4ubnh9u3biIiIUJmbSXcaN24cAMDBwQFtbW2M0ygHOjMtHC8vL9YRlNqBAwdw+PBhaGlp8dfoXtZ5BgYGmDNnDl5//XX6m+8GDQ0NmDVrFoBnx95U6cEHFZMCCg4ORlpaGoqLi2FlZYVJkyaxjqQUBg4cCA8PD9YxlEp2djaSk5M7DC0+cuQI41TiV1NTAz8/PwCAra0tUlNTGScSv759++Lzzz/HyJEjkZOTgz59+rCOJHp0ZlpYY8eOBfBsxff69etoaWmBXC5HRUUF/x7pugsXLiAjI4O6DitozZo12LVrF2bNmsWvpMvlcnAchytXrjBOJ37q6uq4efMmf6963m4FZUTFpICioqJQW1uLkSNHIikpCTdu3MDq1atZxxK9IUOG4ODBg7C1teX/OP/Xdk3y/4uJiYG/vz9SU1NhbW0NmUzGOpJSaGpqQmVlJQwMDFBVVUWraAKIjY3Fhx9+iEuXLmHYsGHYsmUL60iiN3z4cL5bLhFOSEgIzMzMcP/+fWhqalLxI5AhQ4Z0WJUkXdO+5To0NBSzZ89mnEb5bNq0CbGxsSgqKoKlpSWioqJYR+oxVEwK6KeffuIb8Lz11lu09UUgzc3NKCoqQlFREX+NiknFUKv17hEaGgovLy/o6OigoaEBmzZtYh1J9PT19REYGMiv9pSUlFBjky6iM9PdLzo6GmvXrsXmzZuxYMEC1nGUQnNzM1xdXWFtbc0/UKazqF2XlJRExWQ3MDc3x3/+8x/WMZigYlJAgwcPxpMnT2BsbIyqqio64yeQPzfbqaioYJREeVCr9e4xYcIEXLp0CTU1NejXrx969erFOpLorV27Fj/88AOkUil+//13DB06FCdPnmQdS5SoYOx+TU1NkEql4DgOjY2NrOMohcDAQNYRlIpMJoO7u3uHZpFUnCvu4MGDOHToUIf5kqrymUvFpADan/bKZDJcunQJgwYNwtOnT9G/f3/GyZTDBx98gMTERDQ3N+P333+HmZkZUlJSWMcStYiICOTn58PPzw/h4eHw9vZmHUkp3Lx5E5GRkdDV1cWvv/6KTZs2YcKECaxjiVpRURFSUlLw7rvvIiwsDKGhoawjiV5+fj42btyI3377Da6urrCyssLUqVNZxxK9BQsW4JNPPsGECRPg5OREc2YFMmLECBw6dAiVlZWYMmUKhg8fzjqSqIWHh7OOoJTOnz+Pa9euqeS5fiomBaAqTx5YSU9PR3p6OrZs2YK3335bpfahdxdqtd493n//fSQmJsLIyAhPnz5FcHAwFZMK6tOnD7/Ko6+vzzeNIl0XExODrVu3Yv369Zg3bx4CAgKomBTAq6++yr9+/fXXoXQKwkUAABfWSURBVKOjwzCN8li3bh0mT56MzMxMDBw4EJGRkTQXVQHW1tbUKKobmJiYqGQhCVAxKai0tDQkJyd3mId46NAhhomUQ79+/SCRSNDQ0ABTU1NIpVLWkUSrfRW9ubkZUqmUX0XX19dHWloa43Ti16tXLxgZGQEAjIyMOmx3IV1jZ2eHI0eOwNDQEGFhYWhtbWUdSSmYmpqC4zjo6+ur7Bcgofj5+T23c+PRo0d7OI3yobmowqJGUd2jtbUVbm5uGD58OP95sH37dsapegYVkwLatm0boqOjoaenxzqKUjE2NsapU6fQu3dv7Nq1C/X19awjiVb7Knp4eDhWrlzJF5N/PpdKukZHRwfHjh2Dg4MDMjMz6bNAACtWrEBDQwM0NTWRnp4Oe3t71pFET09PDydOnIBUKkVKSgr69u3LOpKote+W2bdvH5ydnTF69Gjk5OTg6tWrjJMpD5qLKixqFCU8f39/1hGYob9IAVlZWWHcuHGwsbHh/xHFRUdHY/z48Vi9ejUMDQ0RFxfHOpLolZaWYtCgQQCeraCVl5czTqQcduzYgbKyMsTFxaGsrIzGWAjg6dOn2LhxI5YsWYKqqio8fvyYdSTR27JlC0pLS9G/f3/8+OOP2Lx5M+tIomZhYQELCwtUVVVh1qxZMDIywowZM1BaWso6mlJon4ual5eHkJAQREREsI4ketQoSnh2dnaora1FVVUVKisrcffuXdaRegytTArI2dkZnp6esLCw4K/Rio/i6urqcPToURQXF8PKyorfRki6ztLSEqtWrYK9vT2ys7OpUYRAduzYgZkzZyI8PJw6uQpkw4YNePvtt7F//36MGTMGERER1M1VQffu3YOTkxOcnJwAPGtyNGjQIOpALoCkpCTY29vj+++/p+2DAqG5qMKiRlHdY9myZTAxMUFBQQEkEgm0tbUREBDAOlaP4OS0+Vwwb775JgICAqCrq8tfmzRpEsNEymHx4sWYMmUKRo0ahe+++w7ffvst9u/fzzqWqLW1tSE9PR35+fmwsLCAs7Mz60hK4c6dO0hLS8OdO3dgamqKmTNn0u9WQW+99RY+/fRTLFy4EEePHoWfnx+OHTvGOpaoLViwAFVVVbCzs0NeXh40NDQgk8ng4eGhMl9+ukNlZSU++ugjFBQUwNLSEiEhIdDW1mYdS7SmTZvW4Syquro6WlpaIJFIcOHCBYbJlEd9fT01ihJI+z1q7dq1iImJga+vLz97XtnRyqSABg4ciFmzZrGOoXSamprg4+MDALCxsUFqairjROLX2NiIxsZGGBgY4LfffsOZM2fg7u7OOpbojR49GmZmZrCxsUFCQgKioqKomFSQRCJBRkYG2trakJ2dDYlEwjqS6GlpaeHcuXPQ1NSETCbDsmXLsGfPHvj6+lIxqQB9fX3Mnj0bTU1N4DgOBQUFdMZXARcvXoRcLkdUVBS8vLxgb2+PvLw8JCYmso4mSp6ens9tFHXixIkeTqOcZDIZpFIpevXqpVLNIqmYFJCWlhYWLVqEESNG8H+wK1asYJxKvIqKigAA/fv3x4ULFzBmzBjk5OTAxMSEcTLxCwoKgqGhIX9u8nk3GNI5s2fPhpqaGlxdXREdHQ1ra2vWkURv06ZN2LZtG2pqavDRRx/hvffeYx1J9GpqavhOwxKJBDU1NZBIJGhra2OcTNwWL14MmUwGPT09yOVycByHvXv3so4lWu0Pjh49esQX5SNGjOC/G5DO2b17N+sISs3Lywsff/wxxo8fj6lTp+Kf//wn60g9hopJAdGcLmG9++67/OvExET+aSQVPoqTy+XYuXMn6xhKJzAwENevX8fXX3+Np0+fYuLEibTVXUHGxsZ8Q6PW1lYMHTqUdSTRc3Z2hre3N+zt7ZGbm4tp06YhMTGRnz1LuqapqYnmH3YDXV1dxMfH82dRhwwZwjqSKBkaGmLPnj145513oKmpiWvXruG7777D8uXLWUdTCnK5HEuWLAHwbOasKnXJpjOTAmppaUFubm6HQbAuLi6sY4ne4cOHaeuVwGJiYuDq6gpbW1v+Gm0fFIZMJsOtW7dw8OBBFBcXIyMjg3UkUcrKysLGjRsxZMgQuLi4IDY2Fr1798b8+fMRGBjIOp7o/fTTT3jw4AGGDRsGa2trVFdXo3///vSwTgHx8fEYPXo0LC0t+WuDBw9mmEg5NDY24vTp08jPz4elpSUWLFhA40G6IDo6Gurq6ggPD4dEIkFtbS2/cr5+/XrG6cTP19dXZR8mUTEpoKVLl6K5uRkVFRVobW2FoaEhPvnkE9axRG/hwoX4+OOPqTumgNzc3DrM6+Q4DleuXGGYSDksXboUZWVlmDhxIqZPn45Ro0axjiRaHh4e2LFjB+rq6uDv74/Lly9DV1cXfn5+1NlRQeXl5Th//jyampr4a8HBwQwTKYcNGzbgu+++41ckOI6js2gCoAf1wvD09PzLZ6dcLoeHhwdOnTrFKJXy8PT0REtLC8zNzfmHHdu3b2ecqmfQNlcB1dfX4/jx44iMjOTb2RPF1dTUYNKkSTAxMQHHcXSDFsC5c+cAALW1tdDT06PVCIEsX74cQ4YMQVlZGW3HVJCWlhbMzMwAALa2thgwYAB/nSgmNDQUjo6O/JlpIoyioiLqMtoNgoOD//KgnorJzms/J/1HHMfRCBuBLFmyRGV/l1RMCkhd/dmvUyqVQktLC83NzYwTKYcDBw6wjqB0MjMzERUVhdbWVrz22msYPHgwPDw8WMcSveLiYkRERPC/V47jEBQUxDqWKP15JEA72kyjuD59+iAsLIx1DKVjbW2N7OxsjBgxgr9GxwcURw/qhaGvr4/c3NwOjWFyc3NVtgAS2uHDh1W20zAVkwKaMWMG9u7dCxsbG8yfPx99+vRhHUkpnD59+i/XaEuWYuLj43H8+HEsW7YMS5cuhbe3NxWTAvjkk09w8uRJLFq0CEFBQZg7dy4Vk1109+5deHl5QS6Xo6CggH9dWFjIOproWVlZISUlBba2tnzRbm5uzjiV+GVmZuLatWv8z3R8QBj0oF4YERERCAoKwqBBgzB06FCUlZXh8ePHeP/991lHUwp6enpISEiAubk5/7nq6OjIOFXPoGJSQAsWLOBfOzk58Vu0iGIGDhwI4NmKRF5eHrWvF4Camhr69esHjuOgqalJDz4EoqamBolEwm/Hpie+Xde+FZsI7969e7h37x7/M8dxOHr0KMNEyuGLL75gHUEpzZgxA/v27eMf1Ovo6LCOJErGxsY4deoU7ty5g4qKCrz66qsYOXIkHXMRiI6ODrKzs5GdnQ3g2eeqqhST1IBHQNeuXcNnn33WYVAp3aCFFxAQgMOHD7OOIWqRkZHQ19fH119/DRcXFxQWFmLbtm2sY4ne7t27UVpairt372LcuHHQ1tZGREQE61iEPFd1dTWSkpL4lvak82gYfPdrn9v5888/w9TUlM5OkxdSYWEhCgsLYWZmplJzpqmYFNCcOXOwdu1afiUNACwsLBgmUg5/HFBcUVGB6OhopKSkMEwkfi0tLUhKSsL9+/dhaWmJ+fPn09kegaSnp/O/V5o9S15UOTk5SEhIwDfffIOZM2d2mOtLOufx48fPfY9mIiouMzMTUqkUcrkcmzZtQmhoKFxdXVnHIqSDhIQEnD59Gvb29sjOzoabmxv8/f1Zx+oRVEwKyN/fn0aBdAM/Pz9wHIempibo6upi4cKFmDx5MutYonT9+vXnvjdx4sQeTKJc/teoCk9Pzx5MQsjzyWQypKSkICEhARKJBPX19Th58iSt8gikpKQEFy9e5M/0tT/8JIqZP38+du7ciaioKMTGxmL58uVISEhgHYuQDjw9PXH8+HFoaGhAJpPB29sb//3vf1nH6hF0ZlIA7V8kNTQ0sGHDBtjZ2fFbXuiLZNcVFRVh27ZtGD58OGbOnIng4GBwHIfq6mrW0UTrjyu6T58+hZGREcrKyjB48GAqJhVQWVnJOoLSan+Y1E5DQwPGxsb497//DRMTE4bJxGfatGlwcXHBzp07YWZmhoCAACokBbRmzRpMnToVWVlZMDQ0RGNjI+tISkFTUxMDBgyAuro6DAwMIJPJWEcStezsbCQnJ3d46HHkyBHGqcRPLpdDQ0MDwLMuzu2vVQEVkwJo/yL58ssvAwCqqqpYxlEa69atQ3BwMOrq6rBkyRKcPn0a+vr6CAgIgLu7O+t4orRo0SJER0fj6NGjeO2119DQ0IAnT55g0aJFrKOJWnt34czMzA7X1dXV8eTJExgbG7OIpRRMTEwwatQojB49GtnZ2bh69SpGjhyJyMhIfPrpp6zjicrChQtx/vx5PH78GPPmzaMxKwLT0tLCkiVLUFxcjK1bt8LHx4d1JKWgo6ODt99+Gz4+PkhISKD5qAqKiYmBv78/UlNTYW1tTcW5QEaOHImwsDCMGTMGd+7c4WsCVUDFpADeeOMN1hGUkrq6OiZMmADgWSOj9u642traDFOJ286dO7Fq1SoAgIGBAY4dO4aSkhKsX7+etg4LID4+HlVVVbCzs0NeXh6/3cXDwwMBAQGs44lSWVkZtm7dCuDZGfQvvvgCHh4eOHv2LONk4rN48WIsXrwYt2/fRlJSEn788Ufs2LEDs2fPVqlmEd1FLpejsrISjY2NaGxsRF1dHetISuH999/Hw4cPMWzYMNy/f5/GWCmob9++cHFxwTfffINly5bB19eXdSRRW758OeLj47Fu3TpcvnwZDx48wKxZszB9+nTW0XoMFZMCePfdd8FxHN9tDABqampQXFyM3NxcxunE649b2/7YHIZGg3SdVCrlBxbr6uoCAExNTdHS0sIyltLQ0tLCuXPnoKmpCZlMhmXLlmHPnj3w9fWlYrKLmpubkZGRgX/961/IyspCS0sLHj161KFrNumcsWPHYuzYsfj1119x9uxZrF69GmfOnGEdS9Tq6+sRHByMy5cvw83NDc7OzrSDRiDl5eW4cuUKLl68CIDOoiqK4zjk5+dDKpXiwYMHdExDQX88eqVKBeQfUTEpgGPHjvGvc3JycPz4cRQWFmLevHkMU4lfQUEBVq5cyQ8tb39NQ8u7rqmpiX+9f/9+/nX7UGiimJqaGmhqagJ49gCkpqYGEomEHoAoIDY2Ftu3b8eWLVtgbW2NLVu2IDs7G2vXrmUdTfT69u0LPz8/+Pn5sY4iasePH8dHH30EdXV1fpeHs7Mz61hKg86iCisiIgL5+fnw8/NDeHg4vL29WUcStUePHmH37t1/+96KFSt6OA0b9A1SAO0d8hITE6GhoYH6+npcuXKFGhsoKD4+nn/t5eX1t69J5xgaGiInJwf29vb8tZycHBgYGDBMpTycnZ3h7e0Ne3t75ObmYtq0aUhMTISVlRXraKL1j3/8A3v37u1wbejQoYzSEPJX58+fx8WLF1FfX4/Vq1fTkQGB0VlUYWVnZ/NbhZOTk2keuoK0tLRgbm7OOgZTVEwKoL1D3o4dO6hDnoDGjh3LOoLSWbVqFYKCgvDKK6/A1NQUjx49wo0bN3DgwAHW0ZTCO++8A2dnZzx48ABz586FtbU1qqur6cmvAg4cOIDDhw93+Ez9XyNuCOlpEokEEokE+vr6fIdMIhw6iyqM8+fPIy0tDbdu3cLNmzcBPDs2dP/+fSxcuJBxOvEaOHAg5syZwzoGU1RMCoA65BGxGDp0KJKSkpCWlobS0lK89NJLCA0NpaZGAikvL0dGRgaamprw4MEDfPXVV3ynV9I1Fy5cQEZGBnr37s06itLIz89HfX091NTUsHv3bixduhSOjo6sYykFuv8Li86iCmfSpEkwMDBAbW0tP7ZOTU2Ndnoo6KWXXmIdgTlOTp98gmnvkJeeno558+ZRhzxCVMz8+fPh6OjYoXU9bctWTFBQEPbt29ehIRdRjI+PDyIjI7Fnzx4sXboUO3bsoCHwChg/fjwcHR0hl8tx8+bNDoX5rl27GCYTt787i0qE8csvv3TooTB48GCGaYjY0cqkgKhDHiGqrU+fPggLC2MdQ6k0NzfD1dWVfzDHcRx9QVeQuro6rKys0NzcjJEjR6K1tZV1JFF73vl+ohg6i9o9oqKi8PXXX8PQ0JCfQnDixAnWsYiIUTHZDahDHiGqycrKCikpKbC1teVX0lT9YL6iAgMDWUdQOhzHYeXKlZg8eTK+/PJL2kKsIDrf3z3oLGr3+OGHH3D58mWoqamxjkKUBBWThBAikHv37uGnn37qcI065SlmxIgR2LdvHwoLC2FmZoagoCDWkUQvLi4Oubm5cHJywq1btxAXF8c6EiH/E53IEo6pqSmamproIRIRDBWThBCiIE9PT3Ac95cvPHTOT3Hr1q2Dg4MD3NzccPv2bURERFD3YQVJJBLcvHkTCQkJMDMzw/Dhw1lHIuQv/m7WdDva6t515eXlmDp1KkxNTQGAtrkShVEDHkIIUdDjx4+f+96QIUN6MIny8fPzw7Fjx/iffXx8kJiYyDCR+IWEhMDBwQFjxozB7du3aTwQeSHdvn37ue/R1uKu+7v7Fd2niCJoZZIQQhREN+Lu09TUhMrKShgYGKCqqgptbW2sI4leTU0Nf6bf1tYWqampjBMR8ldUMHaPlpYWXLx4kT+HWlFRgejoaMapiJhRMUkIIeSFFRoaCi8vL+jq6qK+vh6bNm1iHUn0qEAnRHWtWbMGU6dORVZWFgwNDdHY2Mg6EhE5KiYJIYS8sCZMmIArV66guroa+vr6KCkpYR1J9KhAJ0R1aWlpYcmSJSguLsbWrVvh4+PDOhIROSomCSGEvPD09fUBACtXrsSpU6cYpxE3KtAJUV1yuRyVlZVoaGhAY2Mj6urqWEciIkdDZgghhIgG9YwTzh8LdEKIaggODsalS5cwe/ZsODs7Y/LkyawjEZGjlUlCCCGiQeNWhEcFOiGqw8HBAQ4ODvj1119x6dIl6OjosI5ERI6KSUIIIS+cFStW/KVwlMvlePToEaNEyosKdEKU3927dxEZGYmkpCRcvXoV7733HnR1dbFmzRpMmzaNdTwiYlRMEkIIeeF4eXl16jr5/1GBTojqiouLQ2xsLDQ0NBAfH49Dhw7B1NQUAQEBVEwShVAxSQgh5IVDM+aERwU6IapLLpfDxsYGT58+hVQqhZ2dHQBATY3apxDFUDFJCCGEqAAq0AlRXe3zZDMyMuDo6AgAkMlkaGhoYBmLKAEqJgkhhBBCCFFijo6O8PLywpMnT/Dhhx/i4cOHeO+99zBr1izW0YjIcXJq40YIIYQQQohSKywshL6+Pvr374+HDx/i559/xowZM1jHIiJHxSQhhBBCCCGEkE6jU7eEEEIIIYQQQjqNiklCCCGEEEIIIZ1GDXgIIYSotPr6euzatQuZmZno1asX+vbti4iICLS1teHEiRPYvHkzTp48CW1tbbi4uLCOSwghhLwwaGWSEEKIympra0NgYCD09PRw5swZnD17Fu+88w4CAwNhYmKCzZs3AwCysrIgk8kYpyWEEEJeLFRMEkIIUVm3bt1CeXk5QkJCoK7+bLPOK6+8gq1bt+LGjRvw8/PDt99+i7S0NHzwwQe4fPkyxo0bh/r6egBAaWkptdYnhBCisqiYJIQQorLy8vJgY2MDNbWOt0MnJycMGDAAADB+/HhMmzYNISEhmD59OqZMmYKLFy8CAM6cOQN3d/cez00IIYS8CKiYJIQQorLU1NSgqanZqf9n7ty5OHv2LADg/PnzmD17dndEI4QQQl54VEwSQghRWS+99BLy8vLw55HLu3fv/su1dg4ODqioqMBXX30FExMTGBkZ9URUQggh5IVDxSQhhBCVNWbMGAwYMAB79+5Fa2srACAjIwPJycmorq7m/7tevXrx73McB3d3d8TExODNN99kkpsQQgh5EVAxSQghRGVxHIf9+/fj4cOHcHFxgaurKw4dOoSDBw/yZyaBZ+cmDxw4wJ+VfOONNyCVSjF9+nRW0QkhhBDmOPnz9vEQQggh5C/a2trw2WefoaioCOvXr2cdhxBCCGFGnXUAQgghREyCg4NRXl6OI0eOsI5CCCGEMEUrk4QQQgghhBBCOo3OTBJCCCGEEEII6TQqJgkhhBBCCCGEdBoVk4QQQgghhBBCOo2KSUIIIYQQQgghnUbFJCGEEEIIIYSQTqNikhBCCCGEEEJIp/0fzSjV5zWhH4EAAAAASUVORK5CYII=">
            <a:extLst>
              <a:ext uri="{FF2B5EF4-FFF2-40B4-BE49-F238E27FC236}">
                <a16:creationId xmlns:a16="http://schemas.microsoft.com/office/drawing/2014/main" id="{84FAAF59-A468-4569-914D-0FB8375BEDF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Title 1">
            <a:extLst>
              <a:ext uri="{FF2B5EF4-FFF2-40B4-BE49-F238E27FC236}">
                <a16:creationId xmlns:a16="http://schemas.microsoft.com/office/drawing/2014/main" id="{5948B07F-33F4-4A1F-A03B-8D8A97156DF7}"/>
              </a:ext>
            </a:extLst>
          </p:cNvPr>
          <p:cNvSpPr txBox="1">
            <a:spLocks/>
          </p:cNvSpPr>
          <p:nvPr/>
        </p:nvSpPr>
        <p:spPr>
          <a:xfrm>
            <a:off x="10445817" y="-113553"/>
            <a:ext cx="1437860" cy="558063"/>
          </a:xfrm>
          <a:prstGeom prst="rect">
            <a:avLst/>
          </a:prstGeom>
        </p:spPr>
        <p:txBody>
          <a:bodyPr vert="horz" lIns="91440" tIns="45720" rIns="91440" bIns="0" rtlCol="0" anchor="b">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1700" dirty="0"/>
              <a:t>Census API</a:t>
            </a:r>
          </a:p>
        </p:txBody>
      </p:sp>
      <p:sp>
        <p:nvSpPr>
          <p:cNvPr id="12" name="TextBox 11">
            <a:extLst>
              <a:ext uri="{FF2B5EF4-FFF2-40B4-BE49-F238E27FC236}">
                <a16:creationId xmlns:a16="http://schemas.microsoft.com/office/drawing/2014/main" id="{558F536A-D3D4-47B0-B97C-AAD86BF2E9B8}"/>
              </a:ext>
            </a:extLst>
          </p:cNvPr>
          <p:cNvSpPr txBox="1"/>
          <p:nvPr/>
        </p:nvSpPr>
        <p:spPr>
          <a:xfrm>
            <a:off x="577904" y="4180512"/>
            <a:ext cx="5508158" cy="615553"/>
          </a:xfrm>
          <a:prstGeom prst="rect">
            <a:avLst/>
          </a:prstGeom>
          <a:noFill/>
        </p:spPr>
        <p:txBody>
          <a:bodyPr wrap="square" rtlCol="0">
            <a:spAutoFit/>
          </a:bodyPr>
          <a:lstStyle/>
          <a:p>
            <a:r>
              <a:rPr lang="en-US" dirty="0"/>
              <a:t>Walkable rate: </a:t>
            </a:r>
            <a:r>
              <a:rPr lang="en-US" sz="1600" dirty="0"/>
              <a:t>Time spent commuting (in minutes): walking</a:t>
            </a:r>
          </a:p>
          <a:p>
            <a:r>
              <a:rPr lang="en-US" sz="1600" dirty="0"/>
              <a:t>LA has a considerable higher rate due to Downtown</a:t>
            </a:r>
          </a:p>
        </p:txBody>
      </p:sp>
      <p:sp>
        <p:nvSpPr>
          <p:cNvPr id="32" name="TextBox 31">
            <a:extLst>
              <a:ext uri="{FF2B5EF4-FFF2-40B4-BE49-F238E27FC236}">
                <a16:creationId xmlns:a16="http://schemas.microsoft.com/office/drawing/2014/main" id="{F96724DE-BCB5-4A42-9608-DC8BACEE63F7}"/>
              </a:ext>
            </a:extLst>
          </p:cNvPr>
          <p:cNvSpPr txBox="1"/>
          <p:nvPr/>
        </p:nvSpPr>
        <p:spPr>
          <a:xfrm>
            <a:off x="6086062" y="4217840"/>
            <a:ext cx="5379107" cy="369332"/>
          </a:xfrm>
          <a:prstGeom prst="rect">
            <a:avLst/>
          </a:prstGeom>
          <a:noFill/>
        </p:spPr>
        <p:txBody>
          <a:bodyPr wrap="square" rtlCol="0">
            <a:spAutoFit/>
          </a:bodyPr>
          <a:lstStyle/>
          <a:p>
            <a:r>
              <a:rPr lang="en-US" dirty="0"/>
              <a:t>Analysis without LA</a:t>
            </a:r>
          </a:p>
        </p:txBody>
      </p:sp>
      <p:pic>
        <p:nvPicPr>
          <p:cNvPr id="11" name="Picture 10">
            <a:extLst>
              <a:ext uri="{FF2B5EF4-FFF2-40B4-BE49-F238E27FC236}">
                <a16:creationId xmlns:a16="http://schemas.microsoft.com/office/drawing/2014/main" id="{50996890-5C1A-4B57-8FF3-E7E0FF3222FB}"/>
              </a:ext>
            </a:extLst>
          </p:cNvPr>
          <p:cNvPicPr>
            <a:picLocks noChangeAspect="1"/>
          </p:cNvPicPr>
          <p:nvPr/>
        </p:nvPicPr>
        <p:blipFill>
          <a:blip r:embed="rId3"/>
          <a:stretch>
            <a:fillRect/>
          </a:stretch>
        </p:blipFill>
        <p:spPr>
          <a:xfrm>
            <a:off x="506976" y="933385"/>
            <a:ext cx="5365393" cy="3157726"/>
          </a:xfrm>
          <a:prstGeom prst="rect">
            <a:avLst/>
          </a:prstGeom>
        </p:spPr>
      </p:pic>
      <p:pic>
        <p:nvPicPr>
          <p:cNvPr id="13" name="Picture 12">
            <a:extLst>
              <a:ext uri="{FF2B5EF4-FFF2-40B4-BE49-F238E27FC236}">
                <a16:creationId xmlns:a16="http://schemas.microsoft.com/office/drawing/2014/main" id="{0EAF96B5-7C0F-4FA3-BB6B-4288B9890609}"/>
              </a:ext>
            </a:extLst>
          </p:cNvPr>
          <p:cNvPicPr>
            <a:picLocks noChangeAspect="1"/>
          </p:cNvPicPr>
          <p:nvPr/>
        </p:nvPicPr>
        <p:blipFill>
          <a:blip r:embed="rId4"/>
          <a:stretch>
            <a:fillRect/>
          </a:stretch>
        </p:blipFill>
        <p:spPr>
          <a:xfrm>
            <a:off x="6086062" y="902986"/>
            <a:ext cx="5463513" cy="3199109"/>
          </a:xfrm>
          <a:prstGeom prst="rect">
            <a:avLst/>
          </a:prstGeom>
        </p:spPr>
      </p:pic>
      <p:sp>
        <p:nvSpPr>
          <p:cNvPr id="18" name="TextBox 17">
            <a:extLst>
              <a:ext uri="{FF2B5EF4-FFF2-40B4-BE49-F238E27FC236}">
                <a16:creationId xmlns:a16="http://schemas.microsoft.com/office/drawing/2014/main" id="{1789BC5E-2E27-4629-9B59-D9FACC1038CC}"/>
              </a:ext>
            </a:extLst>
          </p:cNvPr>
          <p:cNvSpPr txBox="1"/>
          <p:nvPr/>
        </p:nvSpPr>
        <p:spPr>
          <a:xfrm>
            <a:off x="506654" y="5126216"/>
            <a:ext cx="10499023" cy="523220"/>
          </a:xfrm>
          <a:prstGeom prst="rect">
            <a:avLst/>
          </a:prstGeom>
          <a:noFill/>
        </p:spPr>
        <p:txBody>
          <a:bodyPr wrap="square" rtlCol="0">
            <a:spAutoFit/>
          </a:bodyPr>
          <a:lstStyle/>
          <a:p>
            <a:r>
              <a:rPr lang="en-US" sz="1400" dirty="0"/>
              <a:t>-LA is the most walkable, following by Long beach and Pasadena, this is highly correlated with the public transportation available. Only LA, Long Beach and Pasadena have public transportation available  </a:t>
            </a:r>
          </a:p>
        </p:txBody>
      </p:sp>
      <p:sp>
        <p:nvSpPr>
          <p:cNvPr id="20" name="Title 1">
            <a:extLst>
              <a:ext uri="{FF2B5EF4-FFF2-40B4-BE49-F238E27FC236}">
                <a16:creationId xmlns:a16="http://schemas.microsoft.com/office/drawing/2014/main" id="{F5630056-5FD4-43B5-ABD2-F0B91C56D85A}"/>
              </a:ext>
            </a:extLst>
          </p:cNvPr>
          <p:cNvSpPr txBox="1">
            <a:spLocks/>
          </p:cNvSpPr>
          <p:nvPr/>
        </p:nvSpPr>
        <p:spPr>
          <a:xfrm>
            <a:off x="506654" y="108370"/>
            <a:ext cx="7758116" cy="558063"/>
          </a:xfrm>
          <a:prstGeom prst="rect">
            <a:avLst/>
          </a:prstGeom>
        </p:spPr>
        <p:txBody>
          <a:bodyPr vert="horz" lIns="91440" tIns="45720" rIns="91440" bIns="0" rtlCol="0" anchor="b">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1800" dirty="0"/>
              <a:t>Walkable Rate</a:t>
            </a:r>
          </a:p>
        </p:txBody>
      </p:sp>
    </p:spTree>
    <p:extLst>
      <p:ext uri="{BB962C8B-B14F-4D97-AF65-F5344CB8AC3E}">
        <p14:creationId xmlns:p14="http://schemas.microsoft.com/office/powerpoint/2010/main" val="3484704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955BB-A22E-42FD-A16D-5FE3A87A4AD3}"/>
              </a:ext>
            </a:extLst>
          </p:cNvPr>
          <p:cNvSpPr>
            <a:spLocks noGrp="1"/>
          </p:cNvSpPr>
          <p:nvPr>
            <p:ph type="title"/>
          </p:nvPr>
        </p:nvSpPr>
        <p:spPr/>
        <p:txBody>
          <a:bodyPr>
            <a:normAutofit/>
          </a:bodyPr>
          <a:lstStyle/>
          <a:p>
            <a:r>
              <a:rPr lang="en-US" dirty="0"/>
              <a:t>Recommendation </a:t>
            </a:r>
            <a:br>
              <a:rPr lang="en-US" dirty="0"/>
            </a:br>
            <a:endParaRPr lang="en-US" dirty="0"/>
          </a:p>
        </p:txBody>
      </p:sp>
      <p:sp>
        <p:nvSpPr>
          <p:cNvPr id="3" name="Content Placeholder 2">
            <a:extLst>
              <a:ext uri="{FF2B5EF4-FFF2-40B4-BE49-F238E27FC236}">
                <a16:creationId xmlns:a16="http://schemas.microsoft.com/office/drawing/2014/main" id="{DA3E8F3C-325A-44D5-8FD6-F6E94A1D921D}"/>
              </a:ext>
            </a:extLst>
          </p:cNvPr>
          <p:cNvSpPr>
            <a:spLocks noGrp="1"/>
          </p:cNvSpPr>
          <p:nvPr>
            <p:ph idx="1"/>
          </p:nvPr>
        </p:nvSpPr>
        <p:spPr>
          <a:xfrm>
            <a:off x="1451579" y="2015732"/>
            <a:ext cx="9603275" cy="4037749"/>
          </a:xfrm>
        </p:spPr>
        <p:txBody>
          <a:bodyPr>
            <a:normAutofit/>
          </a:bodyPr>
          <a:lstStyle/>
          <a:p>
            <a:r>
              <a:rPr lang="en-US" sz="1600" dirty="0"/>
              <a:t>First Time Buyer:  Torrance / Los Angeles</a:t>
            </a:r>
          </a:p>
          <a:p>
            <a:pPr marL="457200" lvl="1" indent="0">
              <a:buNone/>
            </a:pPr>
            <a:r>
              <a:rPr lang="en-US" sz="1600" dirty="0"/>
              <a:t>- Reasonable House Price / Convenient Amenities </a:t>
            </a:r>
          </a:p>
          <a:p>
            <a:r>
              <a:rPr lang="en-US" sz="1600" dirty="0"/>
              <a:t>Rich Buyer: Pasadena / Glendale / Burbank</a:t>
            </a:r>
          </a:p>
          <a:p>
            <a:pPr marL="457200" lvl="1" indent="0">
              <a:buNone/>
            </a:pPr>
            <a:r>
              <a:rPr lang="en-US" sz="1600" dirty="0"/>
              <a:t>- House Price / Airport / Household Income Distribution</a:t>
            </a:r>
          </a:p>
          <a:p>
            <a:r>
              <a:rPr lang="en-US" sz="1600" dirty="0"/>
              <a:t>School Focus Buyer:  Torrance / Santa Clarita / Burbank / Glendale / Alhambra</a:t>
            </a:r>
          </a:p>
          <a:p>
            <a:pPr marL="457200" lvl="1" indent="0">
              <a:buNone/>
            </a:pPr>
            <a:r>
              <a:rPr lang="en-US" sz="1600" dirty="0"/>
              <a:t>- Good School Ranking</a:t>
            </a:r>
          </a:p>
          <a:p>
            <a:r>
              <a:rPr lang="en-US" sz="1600" dirty="0"/>
              <a:t>Professional Buyer: Los Angeles / Long Beach / Pasadena</a:t>
            </a:r>
          </a:p>
          <a:p>
            <a:pPr marL="457200" lvl="1" indent="0">
              <a:buNone/>
            </a:pPr>
            <a:r>
              <a:rPr lang="en-US" sz="1600" dirty="0"/>
              <a:t>- Convenient / Career Potential / Higher Average Income / Transportation</a:t>
            </a:r>
          </a:p>
          <a:p>
            <a:r>
              <a:rPr lang="en-US" sz="1600" dirty="0"/>
              <a:t>Investment Buyer: Pasadena / Burbank / Alhambra / Glendale</a:t>
            </a:r>
          </a:p>
          <a:p>
            <a:pPr marL="457200" lvl="1" indent="0">
              <a:buNone/>
            </a:pPr>
            <a:r>
              <a:rPr lang="en-US" sz="1600" dirty="0"/>
              <a:t>- Rent Price / House Price Growth Rate / High House Price Ranges </a:t>
            </a:r>
          </a:p>
          <a:p>
            <a:pPr lvl="1"/>
            <a:endParaRPr lang="en-US" sz="1600" dirty="0"/>
          </a:p>
        </p:txBody>
      </p:sp>
    </p:spTree>
    <p:extLst>
      <p:ext uri="{BB962C8B-B14F-4D97-AF65-F5344CB8AC3E}">
        <p14:creationId xmlns:p14="http://schemas.microsoft.com/office/powerpoint/2010/main" val="1320757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B5435-795A-495F-B4B9-16DF0FE65E7E}"/>
              </a:ext>
            </a:extLst>
          </p:cNvPr>
          <p:cNvSpPr>
            <a:spLocks noGrp="1"/>
          </p:cNvSpPr>
          <p:nvPr>
            <p:ph type="title"/>
          </p:nvPr>
        </p:nvSpPr>
        <p:spPr/>
        <p:txBody>
          <a:bodyPr>
            <a:normAutofit/>
          </a:bodyPr>
          <a:lstStyle/>
          <a:p>
            <a:r>
              <a:rPr lang="en-US" dirty="0"/>
              <a:t>Limitations</a:t>
            </a:r>
            <a:br>
              <a:rPr lang="en-US" dirty="0"/>
            </a:br>
            <a:endParaRPr lang="en-US" dirty="0"/>
          </a:p>
        </p:txBody>
      </p:sp>
      <p:pic>
        <p:nvPicPr>
          <p:cNvPr id="10" name="Content Placeholder 9">
            <a:extLst>
              <a:ext uri="{FF2B5EF4-FFF2-40B4-BE49-F238E27FC236}">
                <a16:creationId xmlns:a16="http://schemas.microsoft.com/office/drawing/2014/main" id="{8A13D05A-EBE1-4628-BBB3-7FFDFE1939FA}"/>
              </a:ext>
            </a:extLst>
          </p:cNvPr>
          <p:cNvPicPr>
            <a:picLocks noGrp="1" noChangeAspect="1"/>
          </p:cNvPicPr>
          <p:nvPr>
            <p:ph sz="half" idx="1"/>
          </p:nvPr>
        </p:nvPicPr>
        <p:blipFill>
          <a:blip r:embed="rId2"/>
          <a:stretch>
            <a:fillRect/>
          </a:stretch>
        </p:blipFill>
        <p:spPr>
          <a:xfrm>
            <a:off x="1449217" y="2125663"/>
            <a:ext cx="2662660" cy="3448050"/>
          </a:xfrm>
          <a:prstGeom prst="rect">
            <a:avLst/>
          </a:prstGeom>
        </p:spPr>
      </p:pic>
      <p:sp>
        <p:nvSpPr>
          <p:cNvPr id="9" name="Content Placeholder 8">
            <a:extLst>
              <a:ext uri="{FF2B5EF4-FFF2-40B4-BE49-F238E27FC236}">
                <a16:creationId xmlns:a16="http://schemas.microsoft.com/office/drawing/2014/main" id="{A2FBF01B-27F4-481E-B5A7-89D456A27988}"/>
              </a:ext>
            </a:extLst>
          </p:cNvPr>
          <p:cNvSpPr>
            <a:spLocks noGrp="1"/>
          </p:cNvSpPr>
          <p:nvPr>
            <p:ph sz="half" idx="2"/>
          </p:nvPr>
        </p:nvSpPr>
        <p:spPr>
          <a:xfrm>
            <a:off x="4280536" y="2017342"/>
            <a:ext cx="6778388" cy="3880537"/>
          </a:xfrm>
        </p:spPr>
        <p:txBody>
          <a:bodyPr>
            <a:normAutofit/>
          </a:bodyPr>
          <a:lstStyle/>
          <a:p>
            <a:r>
              <a:rPr lang="en-US" sz="1600" dirty="0"/>
              <a:t>Zillow API requiring an exact address to call the API was a bit troublesome, so we had to figure out some method to generate addresses within a given radius, but it’s imprecise</a:t>
            </a:r>
          </a:p>
          <a:p>
            <a:r>
              <a:rPr lang="en-US" sz="1600" dirty="0"/>
              <a:t>Some properties had multiple Zestimate (estimate of property’s worth) if it had been sold multiple times, it was difficult to pick the most recent one </a:t>
            </a:r>
          </a:p>
          <a:p>
            <a:r>
              <a:rPr lang="en-US" sz="1600" dirty="0"/>
              <a:t>Zillow API made it confusing to check whether or not the house is still currently on the market, we went by whether or not it had a Zestimate</a:t>
            </a:r>
          </a:p>
          <a:p>
            <a:r>
              <a:rPr lang="en-US" sz="1600" dirty="0"/>
              <a:t>Zillow only allows 1000 API calls per day per key, not good for testing loops</a:t>
            </a:r>
          </a:p>
          <a:p>
            <a:endParaRPr lang="en-US" sz="1600" dirty="0"/>
          </a:p>
        </p:txBody>
      </p:sp>
    </p:spTree>
    <p:extLst>
      <p:ext uri="{BB962C8B-B14F-4D97-AF65-F5344CB8AC3E}">
        <p14:creationId xmlns:p14="http://schemas.microsoft.com/office/powerpoint/2010/main" val="41640190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B5435-795A-495F-B4B9-16DF0FE65E7E}"/>
              </a:ext>
            </a:extLst>
          </p:cNvPr>
          <p:cNvSpPr>
            <a:spLocks noGrp="1"/>
          </p:cNvSpPr>
          <p:nvPr>
            <p:ph type="title"/>
          </p:nvPr>
        </p:nvSpPr>
        <p:spPr/>
        <p:txBody>
          <a:bodyPr>
            <a:normAutofit/>
          </a:bodyPr>
          <a:lstStyle/>
          <a:p>
            <a:r>
              <a:rPr lang="en-US" dirty="0"/>
              <a:t>Limitations</a:t>
            </a:r>
            <a:br>
              <a:rPr lang="en-US" dirty="0"/>
            </a:br>
            <a:endParaRPr lang="en-US" dirty="0"/>
          </a:p>
        </p:txBody>
      </p:sp>
      <p:pic>
        <p:nvPicPr>
          <p:cNvPr id="10" name="Content Placeholder 9">
            <a:extLst>
              <a:ext uri="{FF2B5EF4-FFF2-40B4-BE49-F238E27FC236}">
                <a16:creationId xmlns:a16="http://schemas.microsoft.com/office/drawing/2014/main" id="{8A13D05A-EBE1-4628-BBB3-7FFDFE1939FA}"/>
              </a:ext>
            </a:extLst>
          </p:cNvPr>
          <p:cNvPicPr>
            <a:picLocks noGrp="1" noChangeAspect="1"/>
          </p:cNvPicPr>
          <p:nvPr>
            <p:ph sz="half" idx="1"/>
          </p:nvPr>
        </p:nvPicPr>
        <p:blipFill>
          <a:blip r:embed="rId2"/>
          <a:stretch>
            <a:fillRect/>
          </a:stretch>
        </p:blipFill>
        <p:spPr>
          <a:xfrm>
            <a:off x="1449217" y="2125663"/>
            <a:ext cx="2662660" cy="3448050"/>
          </a:xfrm>
          <a:prstGeom prst="rect">
            <a:avLst/>
          </a:prstGeom>
        </p:spPr>
      </p:pic>
      <p:sp>
        <p:nvSpPr>
          <p:cNvPr id="9" name="Content Placeholder 8">
            <a:extLst>
              <a:ext uri="{FF2B5EF4-FFF2-40B4-BE49-F238E27FC236}">
                <a16:creationId xmlns:a16="http://schemas.microsoft.com/office/drawing/2014/main" id="{A2FBF01B-27F4-481E-B5A7-89D456A27988}"/>
              </a:ext>
            </a:extLst>
          </p:cNvPr>
          <p:cNvSpPr>
            <a:spLocks noGrp="1"/>
          </p:cNvSpPr>
          <p:nvPr>
            <p:ph sz="half" idx="2"/>
          </p:nvPr>
        </p:nvSpPr>
        <p:spPr>
          <a:xfrm>
            <a:off x="4280536" y="2017342"/>
            <a:ext cx="6778388" cy="3880537"/>
          </a:xfrm>
        </p:spPr>
        <p:txBody>
          <a:bodyPr>
            <a:normAutofit/>
          </a:bodyPr>
          <a:lstStyle/>
          <a:p>
            <a:r>
              <a:rPr lang="en-US" sz="1600" dirty="0"/>
              <a:t>Not all the attribute was used to help with the recommendation (i.e. Crime Rate)</a:t>
            </a:r>
          </a:p>
          <a:p>
            <a:r>
              <a:rPr lang="en-US" sz="1600" dirty="0"/>
              <a:t>Limited Sample Data (i.e. 50ish Zillow data per city)</a:t>
            </a:r>
          </a:p>
          <a:p>
            <a:endParaRPr lang="en-US" sz="1600" dirty="0"/>
          </a:p>
        </p:txBody>
      </p:sp>
    </p:spTree>
    <p:extLst>
      <p:ext uri="{BB962C8B-B14F-4D97-AF65-F5344CB8AC3E}">
        <p14:creationId xmlns:p14="http://schemas.microsoft.com/office/powerpoint/2010/main" val="1333615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4C71E4-6A5C-402C-8381-D7D41F6B0004}"/>
              </a:ext>
            </a:extLst>
          </p:cNvPr>
          <p:cNvSpPr>
            <a:spLocks noGrp="1"/>
          </p:cNvSpPr>
          <p:nvPr>
            <p:ph idx="1"/>
          </p:nvPr>
        </p:nvSpPr>
        <p:spPr>
          <a:xfrm>
            <a:off x="970384" y="1334278"/>
            <a:ext cx="10154816" cy="4700762"/>
          </a:xfrm>
        </p:spPr>
        <p:txBody>
          <a:bodyPr/>
          <a:lstStyle/>
          <a:p>
            <a:pPr marL="0" indent="0" algn="ctr">
              <a:buNone/>
            </a:pPr>
            <a:endParaRPr lang="en-US" sz="7200" dirty="0"/>
          </a:p>
          <a:p>
            <a:pPr marL="0" indent="0" algn="ctr">
              <a:buNone/>
            </a:pPr>
            <a:r>
              <a:rPr lang="en-US" sz="7200" dirty="0"/>
              <a:t>Q&amp;A</a:t>
            </a:r>
          </a:p>
          <a:p>
            <a:endParaRPr lang="en-US" dirty="0"/>
          </a:p>
        </p:txBody>
      </p:sp>
    </p:spTree>
    <p:extLst>
      <p:ext uri="{BB962C8B-B14F-4D97-AF65-F5344CB8AC3E}">
        <p14:creationId xmlns:p14="http://schemas.microsoft.com/office/powerpoint/2010/main" val="3492101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4D802-6231-49E0-9716-0BF11C05705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25D5F037-3707-4A67-B9AC-62B428A94089}"/>
              </a:ext>
            </a:extLst>
          </p:cNvPr>
          <p:cNvSpPr>
            <a:spLocks noGrp="1"/>
          </p:cNvSpPr>
          <p:nvPr>
            <p:ph idx="1"/>
          </p:nvPr>
        </p:nvSpPr>
        <p:spPr/>
        <p:txBody>
          <a:bodyPr>
            <a:normAutofit fontScale="92500" lnSpcReduction="20000"/>
          </a:bodyPr>
          <a:lstStyle/>
          <a:p>
            <a:r>
              <a:rPr lang="en-US" dirty="0"/>
              <a:t>Purpose of the Project </a:t>
            </a:r>
          </a:p>
          <a:p>
            <a:r>
              <a:rPr lang="en-US" dirty="0"/>
              <a:t>Identify the Data Source</a:t>
            </a:r>
          </a:p>
          <a:p>
            <a:r>
              <a:rPr lang="en-US" dirty="0"/>
              <a:t>Strategy and Metrics</a:t>
            </a:r>
          </a:p>
          <a:p>
            <a:r>
              <a:rPr lang="en-US" dirty="0"/>
              <a:t>Data Collection</a:t>
            </a:r>
          </a:p>
          <a:p>
            <a:r>
              <a:rPr lang="en-US" dirty="0"/>
              <a:t>Data Visualization /Analysis</a:t>
            </a:r>
          </a:p>
          <a:p>
            <a:r>
              <a:rPr lang="en-US" dirty="0"/>
              <a:t>Recommendation </a:t>
            </a:r>
          </a:p>
          <a:p>
            <a:r>
              <a:rPr lang="en-US" dirty="0"/>
              <a:t>Limitations</a:t>
            </a:r>
          </a:p>
          <a:p>
            <a:r>
              <a:rPr lang="en-US" dirty="0"/>
              <a:t>Q&amp;A</a:t>
            </a:r>
          </a:p>
        </p:txBody>
      </p:sp>
      <p:pic>
        <p:nvPicPr>
          <p:cNvPr id="4" name="Picture 3">
            <a:extLst>
              <a:ext uri="{FF2B5EF4-FFF2-40B4-BE49-F238E27FC236}">
                <a16:creationId xmlns:a16="http://schemas.microsoft.com/office/drawing/2014/main" id="{92B97A72-44DA-41B6-AC61-4000A1CF7D16}"/>
              </a:ext>
            </a:extLst>
          </p:cNvPr>
          <p:cNvPicPr>
            <a:picLocks noChangeAspect="1"/>
          </p:cNvPicPr>
          <p:nvPr/>
        </p:nvPicPr>
        <p:blipFill>
          <a:blip r:embed="rId2"/>
          <a:stretch>
            <a:fillRect/>
          </a:stretch>
        </p:blipFill>
        <p:spPr>
          <a:xfrm>
            <a:off x="5968183" y="2015732"/>
            <a:ext cx="5086671" cy="3918292"/>
          </a:xfrm>
          <a:prstGeom prst="rect">
            <a:avLst/>
          </a:prstGeom>
        </p:spPr>
      </p:pic>
    </p:spTree>
    <p:extLst>
      <p:ext uri="{BB962C8B-B14F-4D97-AF65-F5344CB8AC3E}">
        <p14:creationId xmlns:p14="http://schemas.microsoft.com/office/powerpoint/2010/main" val="3992051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ACBD2-28B0-4B46-84A5-F894CAA1BA8D}"/>
              </a:ext>
            </a:extLst>
          </p:cNvPr>
          <p:cNvSpPr>
            <a:spLocks noGrp="1"/>
          </p:cNvSpPr>
          <p:nvPr>
            <p:ph type="title"/>
          </p:nvPr>
        </p:nvSpPr>
        <p:spPr/>
        <p:txBody>
          <a:bodyPr>
            <a:normAutofit/>
          </a:bodyPr>
          <a:lstStyle/>
          <a:p>
            <a:r>
              <a:rPr lang="en-US" dirty="0"/>
              <a:t>Purpose of the Project </a:t>
            </a:r>
            <a:br>
              <a:rPr lang="en-US" dirty="0"/>
            </a:br>
            <a:endParaRPr lang="en-US" dirty="0"/>
          </a:p>
        </p:txBody>
      </p:sp>
      <p:sp>
        <p:nvSpPr>
          <p:cNvPr id="3" name="Content Placeholder 2">
            <a:extLst>
              <a:ext uri="{FF2B5EF4-FFF2-40B4-BE49-F238E27FC236}">
                <a16:creationId xmlns:a16="http://schemas.microsoft.com/office/drawing/2014/main" id="{98EF6092-F65E-406A-A633-B0C03FE0131F}"/>
              </a:ext>
            </a:extLst>
          </p:cNvPr>
          <p:cNvSpPr>
            <a:spLocks noGrp="1"/>
          </p:cNvSpPr>
          <p:nvPr>
            <p:ph idx="1"/>
          </p:nvPr>
        </p:nvSpPr>
        <p:spPr/>
        <p:txBody>
          <a:bodyPr>
            <a:normAutofit/>
          </a:bodyPr>
          <a:lstStyle/>
          <a:p>
            <a:r>
              <a:rPr lang="en-US" sz="1600" dirty="0"/>
              <a:t>Purpose:</a:t>
            </a:r>
          </a:p>
          <a:p>
            <a:pPr marL="0" indent="0">
              <a:buNone/>
            </a:pPr>
            <a:r>
              <a:rPr lang="en-US" sz="1600" dirty="0"/>
              <a:t>Building a simple home guide to home buyers on multiple factors associated with house prices in order to make the buyers more informed when they are making buying decisions</a:t>
            </a:r>
          </a:p>
          <a:p>
            <a:r>
              <a:rPr lang="en-US" sz="1600" dirty="0"/>
              <a:t>Scope: </a:t>
            </a:r>
          </a:p>
          <a:p>
            <a:pPr marL="0" indent="0" fontAlgn="base">
              <a:buNone/>
            </a:pPr>
            <a:r>
              <a:rPr lang="en-US" sz="1600" dirty="0"/>
              <a:t>Buyer profile: first time buyer, school focus buyer (for kids), professional buyer, rich buyer,</a:t>
            </a:r>
          </a:p>
          <a:p>
            <a:pPr fontAlgn="base"/>
            <a:r>
              <a:rPr lang="en-US" sz="1600" dirty="0"/>
              <a:t>Region: LA County</a:t>
            </a:r>
          </a:p>
          <a:p>
            <a:pPr fontAlgn="base"/>
            <a:r>
              <a:rPr lang="en-US" sz="1600" dirty="0"/>
              <a:t>Time: Most Recent data (“less than a year”)</a:t>
            </a:r>
          </a:p>
          <a:p>
            <a:endParaRPr lang="en-US" sz="1600" dirty="0"/>
          </a:p>
        </p:txBody>
      </p:sp>
    </p:spTree>
    <p:extLst>
      <p:ext uri="{BB962C8B-B14F-4D97-AF65-F5344CB8AC3E}">
        <p14:creationId xmlns:p14="http://schemas.microsoft.com/office/powerpoint/2010/main" val="1129278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0C915-B505-4F89-A67E-CFB40DEDFDC5}"/>
              </a:ext>
            </a:extLst>
          </p:cNvPr>
          <p:cNvSpPr>
            <a:spLocks noGrp="1"/>
          </p:cNvSpPr>
          <p:nvPr>
            <p:ph type="title"/>
          </p:nvPr>
        </p:nvSpPr>
        <p:spPr/>
        <p:txBody>
          <a:bodyPr>
            <a:normAutofit/>
          </a:bodyPr>
          <a:lstStyle/>
          <a:p>
            <a:r>
              <a:rPr lang="en-US" dirty="0"/>
              <a:t>Identify the Data Source</a:t>
            </a:r>
            <a:br>
              <a:rPr lang="en-US" dirty="0"/>
            </a:br>
            <a:endParaRPr lang="en-US" dirty="0"/>
          </a:p>
        </p:txBody>
      </p:sp>
      <p:sp>
        <p:nvSpPr>
          <p:cNvPr id="3" name="Content Placeholder 2">
            <a:extLst>
              <a:ext uri="{FF2B5EF4-FFF2-40B4-BE49-F238E27FC236}">
                <a16:creationId xmlns:a16="http://schemas.microsoft.com/office/drawing/2014/main" id="{F510941F-3CC7-4431-870D-5F116F939695}"/>
              </a:ext>
            </a:extLst>
          </p:cNvPr>
          <p:cNvSpPr>
            <a:spLocks noGrp="1"/>
          </p:cNvSpPr>
          <p:nvPr>
            <p:ph idx="1"/>
          </p:nvPr>
        </p:nvSpPr>
        <p:spPr>
          <a:xfrm>
            <a:off x="1451579" y="2015732"/>
            <a:ext cx="9603275" cy="3450613"/>
          </a:xfrm>
        </p:spPr>
        <p:txBody>
          <a:bodyPr>
            <a:normAutofit/>
          </a:bodyPr>
          <a:lstStyle/>
          <a:p>
            <a:r>
              <a:rPr lang="en-US" sz="1600" dirty="0">
                <a:latin typeface="+mj-lt"/>
              </a:rPr>
              <a:t>Database/Sources:</a:t>
            </a:r>
          </a:p>
          <a:p>
            <a:pPr>
              <a:buFontTx/>
              <a:buChar char="-"/>
            </a:pPr>
            <a:r>
              <a:rPr lang="en-US" sz="1600" dirty="0">
                <a:latin typeface="+mj-lt"/>
              </a:rPr>
              <a:t>Census data: API Census 2016: </a:t>
            </a:r>
            <a:r>
              <a:rPr lang="en-US" sz="1600" dirty="0">
                <a:latin typeface="+mj-lt"/>
                <a:hlinkClick r:id="rId2"/>
              </a:rPr>
              <a:t>https://github.com/CommerceDataService/census-wrapper</a:t>
            </a:r>
            <a:endParaRPr lang="en-US" sz="1600" dirty="0">
              <a:latin typeface="+mj-lt"/>
            </a:endParaRPr>
          </a:p>
          <a:p>
            <a:pPr>
              <a:buFontTx/>
              <a:buChar char="-"/>
            </a:pPr>
            <a:r>
              <a:rPr lang="en-US" sz="1600" dirty="0">
                <a:latin typeface="+mj-lt"/>
              </a:rPr>
              <a:t>Google Data: Google API Search: </a:t>
            </a:r>
            <a:r>
              <a:rPr lang="en-US" sz="1600" dirty="0">
                <a:latin typeface="+mj-lt"/>
                <a:hlinkClick r:id="rId3"/>
              </a:rPr>
              <a:t>https://developers.google.com/places/</a:t>
            </a:r>
            <a:endParaRPr lang="en-US" sz="1600" dirty="0">
              <a:latin typeface="+mj-lt"/>
            </a:endParaRPr>
          </a:p>
          <a:p>
            <a:pPr>
              <a:buFontTx/>
              <a:buChar char="-"/>
            </a:pPr>
            <a:r>
              <a:rPr lang="en-US" sz="1600" dirty="0">
                <a:latin typeface="+mj-lt"/>
              </a:rPr>
              <a:t>Zillow API (Prices per properties): </a:t>
            </a:r>
            <a:r>
              <a:rPr lang="en-US" sz="1600" dirty="0">
                <a:latin typeface="+mj-lt"/>
                <a:hlinkClick r:id="rId4"/>
              </a:rPr>
              <a:t>https://www.zillow.com/webservice/GetSearchResults.htm</a:t>
            </a:r>
            <a:r>
              <a:rPr lang="en-US" sz="1600" dirty="0">
                <a:latin typeface="+mj-lt"/>
              </a:rPr>
              <a:t>?</a:t>
            </a:r>
          </a:p>
          <a:p>
            <a:pPr>
              <a:buFontTx/>
              <a:buChar char="-"/>
            </a:pPr>
            <a:r>
              <a:rPr lang="en-US" sz="1600" dirty="0">
                <a:latin typeface="+mj-lt"/>
              </a:rPr>
              <a:t>School Ranking Data: Build manually from: </a:t>
            </a:r>
            <a:r>
              <a:rPr lang="en-US" sz="1600" dirty="0">
                <a:latin typeface="+mj-lt"/>
                <a:hlinkClick r:id="rId5"/>
              </a:rPr>
              <a:t>http://school-ratings.com/counties/Los_Angeles.html</a:t>
            </a:r>
            <a:endParaRPr lang="en-US" sz="1600" dirty="0">
              <a:latin typeface="+mj-lt"/>
            </a:endParaRPr>
          </a:p>
          <a:p>
            <a:pPr>
              <a:buFontTx/>
              <a:buChar char="-"/>
            </a:pPr>
            <a:r>
              <a:rPr lang="en-US" sz="1600" dirty="0">
                <a:latin typeface="+mj-lt"/>
              </a:rPr>
              <a:t>Crime data </a:t>
            </a:r>
            <a:r>
              <a:rPr lang="en-US" sz="1600" dirty="0">
                <a:latin typeface="+mj-lt"/>
                <a:hlinkClick r:id="rId6"/>
              </a:rPr>
              <a:t>https://catalog.data.gov/dataset/crime-data-from-2010-to-present</a:t>
            </a:r>
            <a:r>
              <a:rPr lang="en-US" sz="1600" dirty="0">
                <a:latin typeface="+mj-lt"/>
              </a:rPr>
              <a:t> (from: data.lacity.org)</a:t>
            </a:r>
          </a:p>
          <a:p>
            <a:pPr marL="0" indent="0">
              <a:buNone/>
            </a:pPr>
            <a:br>
              <a:rPr lang="en-US" sz="1600" dirty="0"/>
            </a:br>
            <a:endParaRPr lang="en-US" sz="1600" dirty="0"/>
          </a:p>
        </p:txBody>
      </p:sp>
    </p:spTree>
    <p:extLst>
      <p:ext uri="{BB962C8B-B14F-4D97-AF65-F5344CB8AC3E}">
        <p14:creationId xmlns:p14="http://schemas.microsoft.com/office/powerpoint/2010/main" val="468903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8E19E-FE5F-42D9-8023-B03E65BFCA5B}"/>
              </a:ext>
            </a:extLst>
          </p:cNvPr>
          <p:cNvSpPr>
            <a:spLocks noGrp="1"/>
          </p:cNvSpPr>
          <p:nvPr>
            <p:ph type="title"/>
          </p:nvPr>
        </p:nvSpPr>
        <p:spPr/>
        <p:txBody>
          <a:bodyPr>
            <a:normAutofit/>
          </a:bodyPr>
          <a:lstStyle/>
          <a:p>
            <a:r>
              <a:rPr lang="en-US" dirty="0"/>
              <a:t>Strategy and Metrics</a:t>
            </a:r>
            <a:br>
              <a:rPr lang="en-US" dirty="0"/>
            </a:br>
            <a:endParaRPr lang="en-US" dirty="0"/>
          </a:p>
        </p:txBody>
      </p:sp>
      <p:sp>
        <p:nvSpPr>
          <p:cNvPr id="3" name="Content Placeholder 2">
            <a:extLst>
              <a:ext uri="{FF2B5EF4-FFF2-40B4-BE49-F238E27FC236}">
                <a16:creationId xmlns:a16="http://schemas.microsoft.com/office/drawing/2014/main" id="{60CD4250-CBAB-4995-A7B4-166A325E0203}"/>
              </a:ext>
            </a:extLst>
          </p:cNvPr>
          <p:cNvSpPr>
            <a:spLocks noGrp="1"/>
          </p:cNvSpPr>
          <p:nvPr>
            <p:ph idx="1"/>
          </p:nvPr>
        </p:nvSpPr>
        <p:spPr/>
        <p:txBody>
          <a:bodyPr>
            <a:normAutofit/>
          </a:bodyPr>
          <a:lstStyle/>
          <a:p>
            <a:r>
              <a:rPr lang="en-US" sz="1600" dirty="0"/>
              <a:t>Strategy:</a:t>
            </a:r>
          </a:p>
          <a:p>
            <a:pPr marL="0" indent="0">
              <a:buNone/>
            </a:pPr>
            <a:r>
              <a:rPr lang="en-US" sz="1600" dirty="0"/>
              <a:t>-   Chose only the 10 cities in Los Angeles County with a substantial population for this project. </a:t>
            </a:r>
          </a:p>
          <a:p>
            <a:pPr>
              <a:buFontTx/>
              <a:buChar char="-"/>
            </a:pPr>
            <a:r>
              <a:rPr lang="en-US" sz="1600" dirty="0"/>
              <a:t>Look at various metrics (House prices, population, school ranks, HH income,  </a:t>
            </a:r>
            <a:r>
              <a:rPr lang="en-US" sz="1600" dirty="0" err="1"/>
              <a:t>etc</a:t>
            </a:r>
            <a:r>
              <a:rPr lang="en-US" sz="1600" dirty="0"/>
              <a:t>) and compare between cities</a:t>
            </a:r>
          </a:p>
        </p:txBody>
      </p:sp>
    </p:spTree>
    <p:extLst>
      <p:ext uri="{BB962C8B-B14F-4D97-AF65-F5344CB8AC3E}">
        <p14:creationId xmlns:p14="http://schemas.microsoft.com/office/powerpoint/2010/main" val="3997101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CBB5E-85D7-429A-8200-3075162F5001}"/>
              </a:ext>
            </a:extLst>
          </p:cNvPr>
          <p:cNvSpPr>
            <a:spLocks noGrp="1"/>
          </p:cNvSpPr>
          <p:nvPr>
            <p:ph type="title"/>
          </p:nvPr>
        </p:nvSpPr>
        <p:spPr/>
        <p:txBody>
          <a:bodyPr>
            <a:normAutofit/>
          </a:bodyPr>
          <a:lstStyle/>
          <a:p>
            <a:r>
              <a:rPr lang="en-US" dirty="0"/>
              <a:t>Data Collection (ZILLOW)</a:t>
            </a:r>
          </a:p>
        </p:txBody>
      </p:sp>
      <p:sp>
        <p:nvSpPr>
          <p:cNvPr id="3" name="Content Placeholder 2">
            <a:extLst>
              <a:ext uri="{FF2B5EF4-FFF2-40B4-BE49-F238E27FC236}">
                <a16:creationId xmlns:a16="http://schemas.microsoft.com/office/drawing/2014/main" id="{837CE586-472B-45B1-A666-05BD21E0B8BC}"/>
              </a:ext>
            </a:extLst>
          </p:cNvPr>
          <p:cNvSpPr>
            <a:spLocks noGrp="1"/>
          </p:cNvSpPr>
          <p:nvPr>
            <p:ph sz="half" idx="1"/>
          </p:nvPr>
        </p:nvSpPr>
        <p:spPr>
          <a:xfrm>
            <a:off x="1447330" y="2010877"/>
            <a:ext cx="6170765" cy="3869857"/>
          </a:xfrm>
        </p:spPr>
        <p:txBody>
          <a:bodyPr>
            <a:normAutofit/>
          </a:bodyPr>
          <a:lstStyle/>
          <a:p>
            <a:r>
              <a:rPr lang="en-US" sz="1600" dirty="0"/>
              <a:t>Zillow API requires specific addresses so we used a reverse geocode function to turn coordinates into addresses</a:t>
            </a:r>
          </a:p>
          <a:p>
            <a:r>
              <a:rPr lang="en-US" sz="1600" dirty="0"/>
              <a:t>After getting addresses, we called the Zillow API to check if a property exists at each address</a:t>
            </a:r>
          </a:p>
          <a:p>
            <a:r>
              <a:rPr lang="en-US" sz="1600" dirty="0"/>
              <a:t>For valid properties we ran Zillow’s GetDeepSearchResults function to get further information, such as Zestimate, square </a:t>
            </a:r>
            <a:r>
              <a:rPr lang="en-US" sz="1600" dirty="0" err="1"/>
              <a:t>ft</a:t>
            </a:r>
            <a:r>
              <a:rPr lang="en-US" sz="1600" dirty="0"/>
              <a:t>, # of bedrooms and bathrooms, etc.</a:t>
            </a:r>
          </a:p>
          <a:p>
            <a:r>
              <a:rPr lang="en-US" sz="1600" dirty="0"/>
              <a:t>Did necessary data cleaning and wrote information to CSV</a:t>
            </a:r>
          </a:p>
          <a:p>
            <a:endParaRPr lang="en-US" sz="1600" dirty="0"/>
          </a:p>
        </p:txBody>
      </p:sp>
      <p:pic>
        <p:nvPicPr>
          <p:cNvPr id="10" name="Content Placeholder 9">
            <a:extLst>
              <a:ext uri="{FF2B5EF4-FFF2-40B4-BE49-F238E27FC236}">
                <a16:creationId xmlns:a16="http://schemas.microsoft.com/office/drawing/2014/main" id="{23EAF0A7-E243-4E58-A111-13AD4264DB3D}"/>
              </a:ext>
            </a:extLst>
          </p:cNvPr>
          <p:cNvPicPr>
            <a:picLocks noGrp="1" noChangeAspect="1"/>
          </p:cNvPicPr>
          <p:nvPr>
            <p:ph sz="half" idx="2"/>
          </p:nvPr>
        </p:nvPicPr>
        <p:blipFill>
          <a:blip r:embed="rId2"/>
          <a:stretch>
            <a:fillRect/>
          </a:stretch>
        </p:blipFill>
        <p:spPr>
          <a:xfrm>
            <a:off x="7735349" y="2182094"/>
            <a:ext cx="3319503" cy="3435751"/>
          </a:xfrm>
          <a:prstGeom prst="rect">
            <a:avLst/>
          </a:prstGeom>
        </p:spPr>
      </p:pic>
    </p:spTree>
    <p:extLst>
      <p:ext uri="{BB962C8B-B14F-4D97-AF65-F5344CB8AC3E}">
        <p14:creationId xmlns:p14="http://schemas.microsoft.com/office/powerpoint/2010/main" val="4184563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92886-93A3-4DA5-AF19-CB11550C9764}"/>
              </a:ext>
            </a:extLst>
          </p:cNvPr>
          <p:cNvSpPr>
            <a:spLocks noGrp="1"/>
          </p:cNvSpPr>
          <p:nvPr>
            <p:ph type="title"/>
          </p:nvPr>
        </p:nvSpPr>
        <p:spPr/>
        <p:txBody>
          <a:bodyPr/>
          <a:lstStyle/>
          <a:p>
            <a:r>
              <a:rPr lang="en-US" dirty="0"/>
              <a:t>DATA COLLECTION</a:t>
            </a:r>
          </a:p>
        </p:txBody>
      </p:sp>
      <p:sp>
        <p:nvSpPr>
          <p:cNvPr id="3" name="Text Placeholder 2">
            <a:extLst>
              <a:ext uri="{FF2B5EF4-FFF2-40B4-BE49-F238E27FC236}">
                <a16:creationId xmlns:a16="http://schemas.microsoft.com/office/drawing/2014/main" id="{9BD3354E-A801-45C5-93F3-DB364325C2A1}"/>
              </a:ext>
            </a:extLst>
          </p:cNvPr>
          <p:cNvSpPr>
            <a:spLocks noGrp="1"/>
          </p:cNvSpPr>
          <p:nvPr>
            <p:ph type="body" idx="1"/>
          </p:nvPr>
        </p:nvSpPr>
        <p:spPr>
          <a:xfrm>
            <a:off x="433400" y="2019548"/>
            <a:ext cx="4645152" cy="801943"/>
          </a:xfrm>
        </p:spPr>
        <p:txBody>
          <a:bodyPr/>
          <a:lstStyle/>
          <a:p>
            <a:r>
              <a:rPr lang="en-US" dirty="0"/>
              <a:t>API Google Search</a:t>
            </a:r>
          </a:p>
        </p:txBody>
      </p:sp>
      <p:sp>
        <p:nvSpPr>
          <p:cNvPr id="4" name="Content Placeholder 3">
            <a:extLst>
              <a:ext uri="{FF2B5EF4-FFF2-40B4-BE49-F238E27FC236}">
                <a16:creationId xmlns:a16="http://schemas.microsoft.com/office/drawing/2014/main" id="{1A2EBEDE-7482-44E6-B414-0AC4F12B1FE9}"/>
              </a:ext>
            </a:extLst>
          </p:cNvPr>
          <p:cNvSpPr>
            <a:spLocks noGrp="1"/>
          </p:cNvSpPr>
          <p:nvPr>
            <p:ph sz="half" idx="2"/>
          </p:nvPr>
        </p:nvSpPr>
        <p:spPr>
          <a:xfrm>
            <a:off x="433400" y="2824268"/>
            <a:ext cx="3840426" cy="2644457"/>
          </a:xfrm>
        </p:spPr>
        <p:txBody>
          <a:bodyPr>
            <a:normAutofit/>
          </a:bodyPr>
          <a:lstStyle/>
          <a:p>
            <a:r>
              <a:rPr lang="en-US" sz="1600" dirty="0"/>
              <a:t>Purpose: Get amenities close to selected cities</a:t>
            </a:r>
          </a:p>
          <a:p>
            <a:r>
              <a:rPr lang="en-US" sz="1600" dirty="0"/>
              <a:t>Challenge: Choose the right “</a:t>
            </a:r>
            <a:r>
              <a:rPr lang="en-US" sz="1600" dirty="0" err="1"/>
              <a:t>target_type</a:t>
            </a:r>
            <a:r>
              <a:rPr lang="en-US" sz="1600" dirty="0"/>
              <a:t>”</a:t>
            </a:r>
          </a:p>
          <a:p>
            <a:pPr marL="0" indent="0">
              <a:buNone/>
            </a:pPr>
            <a:r>
              <a:rPr lang="en-US" sz="1600" dirty="0">
                <a:latin typeface="Courier New" panose="02070309020205020404" pitchFamily="49" charset="0"/>
                <a:cs typeface="Courier New" panose="02070309020205020404" pitchFamily="49" charset="0"/>
              </a:rPr>
              <a:t>Ex. Public transportation:  ["light_rail_station","transit_station","</a:t>
            </a:r>
            <a:r>
              <a:rPr lang="en-US" sz="1600" dirty="0" err="1">
                <a:latin typeface="Courier New" panose="02070309020205020404" pitchFamily="49" charset="0"/>
                <a:cs typeface="Courier New" panose="02070309020205020404" pitchFamily="49" charset="0"/>
              </a:rPr>
              <a:t>subway_station</a:t>
            </a:r>
            <a:r>
              <a:rPr lang="en-US" sz="1600" dirty="0">
                <a:latin typeface="Courier New" panose="02070309020205020404" pitchFamily="49" charset="0"/>
                <a:cs typeface="Courier New" panose="02070309020205020404" pitchFamily="49" charset="0"/>
              </a:rPr>
              <a:t>"]</a:t>
            </a:r>
          </a:p>
          <a:p>
            <a:endParaRPr lang="en-US" sz="1600" dirty="0"/>
          </a:p>
        </p:txBody>
      </p:sp>
      <p:sp>
        <p:nvSpPr>
          <p:cNvPr id="5" name="Text Placeholder 4">
            <a:extLst>
              <a:ext uri="{FF2B5EF4-FFF2-40B4-BE49-F238E27FC236}">
                <a16:creationId xmlns:a16="http://schemas.microsoft.com/office/drawing/2014/main" id="{725D365F-A087-4368-996D-82842D9F7947}"/>
              </a:ext>
            </a:extLst>
          </p:cNvPr>
          <p:cNvSpPr>
            <a:spLocks noGrp="1"/>
          </p:cNvSpPr>
          <p:nvPr>
            <p:ph type="body" sz="quarter" idx="3"/>
          </p:nvPr>
        </p:nvSpPr>
        <p:spPr>
          <a:xfrm>
            <a:off x="4442791" y="2023003"/>
            <a:ext cx="6614723" cy="802237"/>
          </a:xfrm>
        </p:spPr>
        <p:txBody>
          <a:bodyPr/>
          <a:lstStyle/>
          <a:p>
            <a:r>
              <a:rPr lang="en-US" dirty="0"/>
              <a:t>API Census</a:t>
            </a:r>
          </a:p>
        </p:txBody>
      </p:sp>
      <p:sp>
        <p:nvSpPr>
          <p:cNvPr id="6" name="Content Placeholder 5">
            <a:extLst>
              <a:ext uri="{FF2B5EF4-FFF2-40B4-BE49-F238E27FC236}">
                <a16:creationId xmlns:a16="http://schemas.microsoft.com/office/drawing/2014/main" id="{DB351432-8BBF-4614-B893-1225DE259E28}"/>
              </a:ext>
            </a:extLst>
          </p:cNvPr>
          <p:cNvSpPr>
            <a:spLocks noGrp="1"/>
          </p:cNvSpPr>
          <p:nvPr>
            <p:ph sz="quarter" idx="4"/>
          </p:nvPr>
        </p:nvSpPr>
        <p:spPr>
          <a:xfrm>
            <a:off x="4442791" y="2821491"/>
            <a:ext cx="6614723" cy="2913387"/>
          </a:xfrm>
        </p:spPr>
        <p:txBody>
          <a:bodyPr>
            <a:normAutofit fontScale="92500" lnSpcReduction="20000"/>
          </a:bodyPr>
          <a:lstStyle/>
          <a:p>
            <a:r>
              <a:rPr lang="en-US" dirty="0"/>
              <a:t>Purpose: Get rates could influence in a buyer for choosing a place to buy a property.</a:t>
            </a:r>
          </a:p>
          <a:p>
            <a:r>
              <a:rPr lang="en-US" dirty="0"/>
              <a:t>Challenges: </a:t>
            </a:r>
          </a:p>
          <a:p>
            <a:pPr lvl="1"/>
            <a:r>
              <a:rPr lang="en-US" dirty="0"/>
              <a:t>Timeout: Call API several times.</a:t>
            </a:r>
          </a:p>
          <a:p>
            <a:pPr lvl="1"/>
            <a:r>
              <a:rPr lang="en-US" dirty="0"/>
              <a:t>Clean data:</a:t>
            </a:r>
          </a:p>
          <a:p>
            <a:pPr marL="457200" lvl="1" indent="0">
              <a:lnSpc>
                <a:spcPct val="100000"/>
              </a:lnSpc>
              <a:buNone/>
            </a:pPr>
            <a:r>
              <a:rPr lang="en-US" sz="1000" dirty="0" err="1">
                <a:latin typeface="Courier New" panose="02070309020205020404" pitchFamily="49" charset="0"/>
                <a:cs typeface="Courier New" panose="02070309020205020404" pitchFamily="49" charset="0"/>
              </a:rPr>
              <a:t>median_age_value</a:t>
            </a:r>
            <a:r>
              <a:rPr lang="en-US" sz="1000" dirty="0">
                <a:latin typeface="Courier New" panose="02070309020205020404" pitchFamily="49" charset="0"/>
                <a:cs typeface="Courier New" panose="02070309020205020404" pitchFamily="49" charset="0"/>
              </a:rPr>
              <a:t> = </a:t>
            </a:r>
            <a:r>
              <a:rPr lang="en-US" sz="1000" dirty="0" err="1">
                <a:latin typeface="Courier New" panose="02070309020205020404" pitchFamily="49" charset="0"/>
                <a:cs typeface="Courier New" panose="02070309020205020404" pitchFamily="49" charset="0"/>
              </a:rPr>
              <a:t>los_angeles_census_df</a:t>
            </a:r>
            <a:r>
              <a:rPr lang="en-US" sz="1000" dirty="0">
                <a:latin typeface="Courier New" panose="02070309020205020404" pitchFamily="49" charset="0"/>
                <a:cs typeface="Courier New" panose="02070309020205020404" pitchFamily="49" charset="0"/>
              </a:rPr>
              <a:t>["Median Age"]&gt;-666666666 </a:t>
            </a:r>
            <a:endParaRPr lang="en-US" sz="1000" b="1" dirty="0">
              <a:latin typeface="Courier New" panose="02070309020205020404" pitchFamily="49" charset="0"/>
              <a:cs typeface="Courier New" panose="02070309020205020404" pitchFamily="49" charset="0"/>
            </a:endParaRPr>
          </a:p>
          <a:p>
            <a:pPr marL="457200" lvl="1" indent="0">
              <a:lnSpc>
                <a:spcPct val="100000"/>
              </a:lnSpc>
              <a:buNone/>
            </a:pPr>
            <a:r>
              <a:rPr lang="en-US" sz="1000" dirty="0" err="1">
                <a:latin typeface="Courier New" panose="02070309020205020404" pitchFamily="49" charset="0"/>
                <a:cs typeface="Courier New" panose="02070309020205020404" pitchFamily="49" charset="0"/>
              </a:rPr>
              <a:t>median_male_age_value</a:t>
            </a:r>
            <a:r>
              <a:rPr lang="en-US" sz="1000" dirty="0">
                <a:latin typeface="Courier New" panose="02070309020205020404" pitchFamily="49" charset="0"/>
                <a:cs typeface="Courier New" panose="02070309020205020404" pitchFamily="49" charset="0"/>
              </a:rPr>
              <a:t> = </a:t>
            </a:r>
            <a:r>
              <a:rPr lang="en-US" sz="1000" dirty="0" err="1">
                <a:latin typeface="Courier New" panose="02070309020205020404" pitchFamily="49" charset="0"/>
                <a:cs typeface="Courier New" panose="02070309020205020404" pitchFamily="49" charset="0"/>
              </a:rPr>
              <a:t>los_angeles_census_df</a:t>
            </a:r>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Median_male_age</a:t>
            </a:r>
            <a:r>
              <a:rPr lang="en-US" sz="1000" dirty="0">
                <a:latin typeface="Courier New" panose="02070309020205020404" pitchFamily="49" charset="0"/>
                <a:cs typeface="Courier New" panose="02070309020205020404" pitchFamily="49" charset="0"/>
              </a:rPr>
              <a:t>"]&gt;-666666666</a:t>
            </a:r>
          </a:p>
          <a:p>
            <a:pPr marL="457200" lvl="1" indent="0">
              <a:lnSpc>
                <a:spcPct val="110000"/>
              </a:lnSpc>
              <a:buNone/>
            </a:pPr>
            <a:r>
              <a:rPr lang="en-US" sz="1000" dirty="0" err="1">
                <a:latin typeface="Courier New" panose="02070309020205020404" pitchFamily="49" charset="0"/>
                <a:cs typeface="Courier New" panose="02070309020205020404" pitchFamily="49" charset="0"/>
              </a:rPr>
              <a:t>median_female_age_value</a:t>
            </a:r>
            <a:r>
              <a:rPr lang="en-US" sz="1000" dirty="0">
                <a:latin typeface="Courier New" panose="02070309020205020404" pitchFamily="49" charset="0"/>
                <a:cs typeface="Courier New" panose="02070309020205020404" pitchFamily="49" charset="0"/>
              </a:rPr>
              <a:t> = </a:t>
            </a:r>
            <a:r>
              <a:rPr lang="en-US" sz="1000" dirty="0" err="1">
                <a:latin typeface="Courier New" panose="02070309020205020404" pitchFamily="49" charset="0"/>
                <a:cs typeface="Courier New" panose="02070309020205020404" pitchFamily="49" charset="0"/>
              </a:rPr>
              <a:t>los_angeles_census_df</a:t>
            </a:r>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Median_female_age</a:t>
            </a:r>
            <a:r>
              <a:rPr lang="en-US" sz="1000" dirty="0">
                <a:latin typeface="Courier New" panose="02070309020205020404" pitchFamily="49" charset="0"/>
                <a:cs typeface="Courier New" panose="02070309020205020404" pitchFamily="49" charset="0"/>
              </a:rPr>
              <a:t>"]&gt;-666666666</a:t>
            </a:r>
          </a:p>
          <a:p>
            <a:pPr marL="457200" lvl="1" indent="0">
              <a:lnSpc>
                <a:spcPct val="110000"/>
              </a:lnSpc>
              <a:buNone/>
            </a:pPr>
            <a:endParaRPr lang="en-US" sz="1000" dirty="0">
              <a:latin typeface="Courier New" panose="02070309020205020404" pitchFamily="49" charset="0"/>
              <a:cs typeface="Courier New" panose="02070309020205020404" pitchFamily="49" charset="0"/>
            </a:endParaRPr>
          </a:p>
          <a:p>
            <a:pPr marL="457200" lvl="1" indent="0">
              <a:lnSpc>
                <a:spcPct val="110000"/>
              </a:lnSpc>
              <a:buNone/>
            </a:pPr>
            <a:r>
              <a:rPr lang="en-US" sz="1000" dirty="0" err="1">
                <a:latin typeface="Courier New" panose="02070309020205020404" pitchFamily="49" charset="0"/>
                <a:cs typeface="Courier New" panose="02070309020205020404" pitchFamily="49" charset="0"/>
              </a:rPr>
              <a:t>age_stats_df</a:t>
            </a:r>
            <a:r>
              <a:rPr lang="en-US" sz="1000" dirty="0">
                <a:latin typeface="Courier New" panose="02070309020205020404" pitchFamily="49" charset="0"/>
                <a:cs typeface="Courier New" panose="02070309020205020404" pitchFamily="49" charset="0"/>
              </a:rPr>
              <a:t> = </a:t>
            </a:r>
            <a:r>
              <a:rPr lang="en-US" sz="1000" dirty="0" err="1">
                <a:latin typeface="Courier New" panose="02070309020205020404" pitchFamily="49" charset="0"/>
                <a:cs typeface="Courier New" panose="02070309020205020404" pitchFamily="49" charset="0"/>
              </a:rPr>
              <a:t>los_angeles_census_df</a:t>
            </a:r>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median_age_value</a:t>
            </a:r>
            <a:r>
              <a:rPr lang="en-US" sz="1000" dirty="0">
                <a:latin typeface="Courier New" panose="02070309020205020404" pitchFamily="49" charset="0"/>
                <a:cs typeface="Courier New" panose="02070309020205020404" pitchFamily="49" charset="0"/>
              </a:rPr>
              <a:t> &amp; </a:t>
            </a:r>
            <a:r>
              <a:rPr lang="en-US" sz="1000" dirty="0" err="1">
                <a:latin typeface="Courier New" panose="02070309020205020404" pitchFamily="49" charset="0"/>
                <a:cs typeface="Courier New" panose="02070309020205020404" pitchFamily="49" charset="0"/>
              </a:rPr>
              <a:t>median_male_age_value</a:t>
            </a:r>
            <a:r>
              <a:rPr lang="en-US" sz="1000" dirty="0">
                <a:latin typeface="Courier New" panose="02070309020205020404" pitchFamily="49" charset="0"/>
                <a:cs typeface="Courier New" panose="02070309020205020404" pitchFamily="49" charset="0"/>
              </a:rPr>
              <a:t> &amp; </a:t>
            </a:r>
            <a:r>
              <a:rPr lang="en-US" sz="1000" dirty="0" err="1">
                <a:latin typeface="Courier New" panose="02070309020205020404" pitchFamily="49" charset="0"/>
                <a:cs typeface="Courier New" panose="02070309020205020404" pitchFamily="49" charset="0"/>
              </a:rPr>
              <a:t>median_female_age_value</a:t>
            </a:r>
            <a:r>
              <a:rPr lang="en-US" sz="1000" dirty="0">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F655FA1A-4ABB-4FC3-A2E2-48EC2C6B9531}"/>
              </a:ext>
            </a:extLst>
          </p:cNvPr>
          <p:cNvSpPr txBox="1"/>
          <p:nvPr/>
        </p:nvSpPr>
        <p:spPr>
          <a:xfrm>
            <a:off x="10979558" y="4474299"/>
            <a:ext cx="1051991" cy="52322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sz="1400" dirty="0"/>
              <a:t>Remove invalid data</a:t>
            </a:r>
          </a:p>
        </p:txBody>
      </p:sp>
      <p:sp>
        <p:nvSpPr>
          <p:cNvPr id="8" name="Right Brace 7">
            <a:extLst>
              <a:ext uri="{FF2B5EF4-FFF2-40B4-BE49-F238E27FC236}">
                <a16:creationId xmlns:a16="http://schemas.microsoft.com/office/drawing/2014/main" id="{99231410-A992-4E2A-A98F-8321D822FE96}"/>
              </a:ext>
            </a:extLst>
          </p:cNvPr>
          <p:cNvSpPr/>
          <p:nvPr/>
        </p:nvSpPr>
        <p:spPr>
          <a:xfrm>
            <a:off x="10543556" y="4502231"/>
            <a:ext cx="267037" cy="52322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2BCBD23B-646B-4527-81B5-ABD975AA32BD}"/>
              </a:ext>
            </a:extLst>
          </p:cNvPr>
          <p:cNvSpPr txBox="1"/>
          <p:nvPr/>
        </p:nvSpPr>
        <p:spPr>
          <a:xfrm>
            <a:off x="10543556" y="5177447"/>
            <a:ext cx="1487993" cy="52322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sz="1400" dirty="0"/>
              <a:t>New </a:t>
            </a:r>
            <a:r>
              <a:rPr lang="en-US" sz="1400" dirty="0" err="1"/>
              <a:t>Dataframe</a:t>
            </a:r>
            <a:r>
              <a:rPr lang="en-US" sz="1400" dirty="0"/>
              <a:t> with clean data</a:t>
            </a:r>
          </a:p>
        </p:txBody>
      </p:sp>
    </p:spTree>
    <p:extLst>
      <p:ext uri="{BB962C8B-B14F-4D97-AF65-F5344CB8AC3E}">
        <p14:creationId xmlns:p14="http://schemas.microsoft.com/office/powerpoint/2010/main" val="1270789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92886-93A3-4DA5-AF19-CB11550C9764}"/>
              </a:ext>
            </a:extLst>
          </p:cNvPr>
          <p:cNvSpPr>
            <a:spLocks noGrp="1"/>
          </p:cNvSpPr>
          <p:nvPr>
            <p:ph type="title"/>
          </p:nvPr>
        </p:nvSpPr>
        <p:spPr/>
        <p:txBody>
          <a:bodyPr/>
          <a:lstStyle/>
          <a:p>
            <a:r>
              <a:rPr lang="en-US" dirty="0"/>
              <a:t>Data Visualization /Analysis</a:t>
            </a:r>
          </a:p>
        </p:txBody>
      </p:sp>
      <p:sp>
        <p:nvSpPr>
          <p:cNvPr id="11" name="Text Placeholder 10">
            <a:extLst>
              <a:ext uri="{FF2B5EF4-FFF2-40B4-BE49-F238E27FC236}">
                <a16:creationId xmlns:a16="http://schemas.microsoft.com/office/drawing/2014/main" id="{4ED11A8D-874C-47CB-88FC-AA7A0A8542C1}"/>
              </a:ext>
            </a:extLst>
          </p:cNvPr>
          <p:cNvSpPr>
            <a:spLocks noGrp="1"/>
          </p:cNvSpPr>
          <p:nvPr>
            <p:ph type="body" sz="quarter" idx="3"/>
          </p:nvPr>
        </p:nvSpPr>
        <p:spPr>
          <a:xfrm>
            <a:off x="1447190" y="2100375"/>
            <a:ext cx="9455271" cy="3013231"/>
          </a:xfrm>
        </p:spPr>
        <p:txBody>
          <a:bodyPr/>
          <a:lstStyle/>
          <a:p>
            <a:pPr marL="342900" indent="-342900">
              <a:buFont typeface="Arial" panose="020B0604020202020204" pitchFamily="34" charset="0"/>
              <a:buChar char="•"/>
            </a:pPr>
            <a:r>
              <a:rPr lang="en-US" dirty="0"/>
              <a:t>City House Prices </a:t>
            </a:r>
          </a:p>
          <a:p>
            <a:pPr marL="342900" indent="-342900">
              <a:buFont typeface="Arial" panose="020B0604020202020204" pitchFamily="34" charset="0"/>
              <a:buChar char="•"/>
            </a:pPr>
            <a:r>
              <a:rPr lang="en-US" dirty="0"/>
              <a:t>City Amenities</a:t>
            </a:r>
          </a:p>
          <a:p>
            <a:pPr marL="342900" indent="-342900">
              <a:buFont typeface="Arial" panose="020B0604020202020204" pitchFamily="34" charset="0"/>
              <a:buChar char="•"/>
            </a:pPr>
            <a:r>
              <a:rPr lang="en-US" dirty="0"/>
              <a:t>City Poverty Rate and income Differences   </a:t>
            </a:r>
          </a:p>
          <a:p>
            <a:pPr marL="342900" indent="-342900">
              <a:buFont typeface="Arial" panose="020B0604020202020204" pitchFamily="34" charset="0"/>
              <a:buChar char="•"/>
            </a:pPr>
            <a:r>
              <a:rPr lang="en-US" dirty="0"/>
              <a:t>City Education Level</a:t>
            </a:r>
          </a:p>
          <a:p>
            <a:pPr marL="342900" indent="-342900">
              <a:buFont typeface="Arial" panose="020B0604020202020204" pitchFamily="34" charset="0"/>
              <a:buChar char="•"/>
            </a:pPr>
            <a:r>
              <a:rPr lang="en-US" dirty="0"/>
              <a:t>City Walkable Rate</a:t>
            </a:r>
          </a:p>
          <a:p>
            <a:endParaRPr lang="en-US" dirty="0"/>
          </a:p>
        </p:txBody>
      </p:sp>
    </p:spTree>
    <p:extLst>
      <p:ext uri="{BB962C8B-B14F-4D97-AF65-F5344CB8AC3E}">
        <p14:creationId xmlns:p14="http://schemas.microsoft.com/office/powerpoint/2010/main" val="32826300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ABCAE3-64FC-4149-819F-2C181282415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a:extLst>
              <a:ext uri="{FF2B5EF4-FFF2-40B4-BE49-F238E27FC236}">
                <a16:creationId xmlns:a16="http://schemas.microsoft.com/office/drawing/2014/main" id="{012FDCFE-9AD2-4D8A-8CBF-B3AA37EBF6DD}"/>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2" name="Straight Connector 11">
            <a:extLst>
              <a:ext uri="{FF2B5EF4-FFF2-40B4-BE49-F238E27FC236}">
                <a16:creationId xmlns:a16="http://schemas.microsoft.com/office/drawing/2014/main" id="{FBD463FC-4CA8-4FF4-85A3-AF9F4B98D21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ECF35C3-8B44-4F4B-BD25-4C01823DB22A}"/>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6" name="Rectangle 15">
            <a:extLst>
              <a:ext uri="{FF2B5EF4-FFF2-40B4-BE49-F238E27FC236}">
                <a16:creationId xmlns:a16="http://schemas.microsoft.com/office/drawing/2014/main" id="{11587617-1CD9-4BB4-8FDB-02547523FBE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2359BEA-F467-446B-9ED2-7DE4AE3940C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20" name="Picture 19">
            <a:extLst>
              <a:ext uri="{FF2B5EF4-FFF2-40B4-BE49-F238E27FC236}">
                <a16:creationId xmlns:a16="http://schemas.microsoft.com/office/drawing/2014/main" id="{CEF18BD6-B169-4CEE-BB3D-71DFD6A8334C}"/>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2" name="Straight Connector 21">
            <a:extLst>
              <a:ext uri="{FF2B5EF4-FFF2-40B4-BE49-F238E27FC236}">
                <a16:creationId xmlns:a16="http://schemas.microsoft.com/office/drawing/2014/main" id="{0C253CD2-F713-407C-B979-22CDBA5319B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7C4A58F-EDCB-42E6-BB21-2D410EF078C9}"/>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5027185"/>
            <a:ext cx="8643011"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Picture 4">
            <a:extLst>
              <a:ext uri="{FF2B5EF4-FFF2-40B4-BE49-F238E27FC236}">
                <a16:creationId xmlns:a16="http://schemas.microsoft.com/office/drawing/2014/main" id="{4186AC86-E85A-458B-AB65-3E934D50E9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2547" y="890168"/>
            <a:ext cx="4765396" cy="3407431"/>
          </a:xfrm>
          <a:prstGeom prst="rect">
            <a:avLst/>
          </a:prstGeom>
        </p:spPr>
      </p:pic>
      <p:pic>
        <p:nvPicPr>
          <p:cNvPr id="7" name="Picture 6">
            <a:extLst>
              <a:ext uri="{FF2B5EF4-FFF2-40B4-BE49-F238E27FC236}">
                <a16:creationId xmlns:a16="http://schemas.microsoft.com/office/drawing/2014/main" id="{37DB67A5-9EDE-460F-B411-FEB1E61E7C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9200" y="880543"/>
            <a:ext cx="5050849" cy="3397321"/>
          </a:xfrm>
          <a:prstGeom prst="rect">
            <a:avLst/>
          </a:prstGeom>
        </p:spPr>
      </p:pic>
      <p:sp>
        <p:nvSpPr>
          <p:cNvPr id="9" name="Rectangle 8">
            <a:extLst>
              <a:ext uri="{FF2B5EF4-FFF2-40B4-BE49-F238E27FC236}">
                <a16:creationId xmlns:a16="http://schemas.microsoft.com/office/drawing/2014/main" id="{97AF48BE-C198-4A01-B6AC-09BF62963D74}"/>
              </a:ext>
            </a:extLst>
          </p:cNvPr>
          <p:cNvSpPr/>
          <p:nvPr/>
        </p:nvSpPr>
        <p:spPr>
          <a:xfrm>
            <a:off x="657472" y="260418"/>
            <a:ext cx="2255746" cy="369332"/>
          </a:xfrm>
          <a:prstGeom prst="rect">
            <a:avLst/>
          </a:prstGeom>
        </p:spPr>
        <p:txBody>
          <a:bodyPr wrap="none">
            <a:spAutoFit/>
          </a:bodyPr>
          <a:lstStyle/>
          <a:p>
            <a:r>
              <a:rPr lang="en-US" dirty="0"/>
              <a:t>CITY HOUSE PRICES</a:t>
            </a:r>
          </a:p>
        </p:txBody>
      </p:sp>
      <p:sp>
        <p:nvSpPr>
          <p:cNvPr id="11" name="TextBox 10">
            <a:extLst>
              <a:ext uri="{FF2B5EF4-FFF2-40B4-BE49-F238E27FC236}">
                <a16:creationId xmlns:a16="http://schemas.microsoft.com/office/drawing/2014/main" id="{48F87439-79C1-4599-8DC8-0A7D0CEFB279}"/>
              </a:ext>
            </a:extLst>
          </p:cNvPr>
          <p:cNvSpPr txBox="1"/>
          <p:nvPr/>
        </p:nvSpPr>
        <p:spPr>
          <a:xfrm>
            <a:off x="1181107" y="4579715"/>
            <a:ext cx="8727796" cy="338554"/>
          </a:xfrm>
          <a:prstGeom prst="rect">
            <a:avLst/>
          </a:prstGeom>
          <a:noFill/>
        </p:spPr>
        <p:txBody>
          <a:bodyPr wrap="square" rtlCol="0">
            <a:spAutoFit/>
          </a:bodyPr>
          <a:lstStyle/>
          <a:p>
            <a:r>
              <a:rPr lang="en-US" sz="1600" dirty="0"/>
              <a:t>-Pasadena has the highest property value and rent prices, followed by Burbank</a:t>
            </a:r>
          </a:p>
        </p:txBody>
      </p:sp>
      <p:sp>
        <p:nvSpPr>
          <p:cNvPr id="19" name="TextBox 18">
            <a:extLst>
              <a:ext uri="{FF2B5EF4-FFF2-40B4-BE49-F238E27FC236}">
                <a16:creationId xmlns:a16="http://schemas.microsoft.com/office/drawing/2014/main" id="{4D59D782-2941-4693-80EE-9C265C275ACE}"/>
              </a:ext>
            </a:extLst>
          </p:cNvPr>
          <p:cNvSpPr txBox="1"/>
          <p:nvPr/>
        </p:nvSpPr>
        <p:spPr>
          <a:xfrm>
            <a:off x="1181107" y="5158407"/>
            <a:ext cx="9888939" cy="584775"/>
          </a:xfrm>
          <a:prstGeom prst="rect">
            <a:avLst/>
          </a:prstGeom>
          <a:noFill/>
        </p:spPr>
        <p:txBody>
          <a:bodyPr wrap="square" rtlCol="0">
            <a:spAutoFit/>
          </a:bodyPr>
          <a:lstStyle/>
          <a:p>
            <a:r>
              <a:rPr lang="en-US" sz="1600" dirty="0"/>
              <a:t>-In Santa Clarita and Torrance, it is actually better to purchase because property value is relatively low whereas renting prices are high </a:t>
            </a:r>
          </a:p>
        </p:txBody>
      </p:sp>
    </p:spTree>
    <p:extLst>
      <p:ext uri="{BB962C8B-B14F-4D97-AF65-F5344CB8AC3E}">
        <p14:creationId xmlns:p14="http://schemas.microsoft.com/office/powerpoint/2010/main" val="1413177925"/>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TM10001114[[fn=Gallery]]</Template>
  <TotalTime>436</TotalTime>
  <Words>1180</Words>
  <Application>Microsoft Office PowerPoint</Application>
  <PresentationFormat>Widescreen</PresentationFormat>
  <Paragraphs>116</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 Light</vt:lpstr>
      <vt:lpstr>Courier New</vt:lpstr>
      <vt:lpstr>Gill Sans MT</vt:lpstr>
      <vt:lpstr>Gallery</vt:lpstr>
      <vt:lpstr>LA Cities Home Buyer Guide</vt:lpstr>
      <vt:lpstr>Agenda</vt:lpstr>
      <vt:lpstr>Purpose of the Project  </vt:lpstr>
      <vt:lpstr>Identify the Data Source </vt:lpstr>
      <vt:lpstr>Strategy and Metrics </vt:lpstr>
      <vt:lpstr>Data Collection (ZILLOW)</vt:lpstr>
      <vt:lpstr>DATA COLLECTION</vt:lpstr>
      <vt:lpstr>Data Visualization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Recommendation  </vt:lpstr>
      <vt:lpstr>Limitations </vt:lpstr>
      <vt:lpstr>Limitations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 Cities Home Buyer Guide</dc:title>
  <dc:creator>Lindsay Yan</dc:creator>
  <cp:lastModifiedBy>Lindsay Yan</cp:lastModifiedBy>
  <cp:revision>42</cp:revision>
  <dcterms:created xsi:type="dcterms:W3CDTF">2018-03-31T17:33:23Z</dcterms:created>
  <dcterms:modified xsi:type="dcterms:W3CDTF">2018-04-03T20:57:59Z</dcterms:modified>
</cp:coreProperties>
</file>